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Lst>
  <p:sldSz cx="18288000" cy="10287000"/>
  <p:notesSz cx="6858000" cy="9144000"/>
  <p:embeddedFontLst>
    <p:embeddedFont>
      <p:font typeface="DM Sans" pitchFamily="2" charset="-94"/>
      <p:regular r:id="rId41"/>
    </p:embeddedFont>
    <p:embeddedFont>
      <p:font typeface="DM Sans Bold" charset="-94"/>
      <p:regular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102" d="100"/>
          <a:sy n="102" d="100"/>
        </p:scale>
        <p:origin x="580" y="8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11/25/2024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11/25/2024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svg"/><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svg"/><Relationship Id="rId3" Type="http://schemas.openxmlformats.org/officeDocument/2006/relationships/image" Target="../media/image2.png"/><Relationship Id="rId21" Type="http://schemas.openxmlformats.org/officeDocument/2006/relationships/image" Target="../media/image20.png"/><Relationship Id="rId7" Type="http://schemas.openxmlformats.org/officeDocument/2006/relationships/image" Target="../media/image6.pn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png"/><Relationship Id="rId2" Type="http://schemas.openxmlformats.org/officeDocument/2006/relationships/image" Target="../media/image1.png"/><Relationship Id="rId16" Type="http://schemas.openxmlformats.org/officeDocument/2006/relationships/image" Target="../media/image15.svg"/><Relationship Id="rId20" Type="http://schemas.openxmlformats.org/officeDocument/2006/relationships/image" Target="../media/image19.svg"/><Relationship Id="rId29" Type="http://schemas.openxmlformats.org/officeDocument/2006/relationships/image" Target="../media/image28.pn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4.png"/><Relationship Id="rId15" Type="http://schemas.openxmlformats.org/officeDocument/2006/relationships/image" Target="../media/image14.png"/><Relationship Id="rId23" Type="http://schemas.openxmlformats.org/officeDocument/2006/relationships/image" Target="../media/image22.png"/><Relationship Id="rId28" Type="http://schemas.openxmlformats.org/officeDocument/2006/relationships/image" Target="../media/image27.svg"/><Relationship Id="rId10" Type="http://schemas.openxmlformats.org/officeDocument/2006/relationships/image" Target="../media/image9.svg"/><Relationship Id="rId19" Type="http://schemas.openxmlformats.org/officeDocument/2006/relationships/image" Target="../media/image18.png"/><Relationship Id="rId31" Type="http://schemas.openxmlformats.org/officeDocument/2006/relationships/image" Target="../media/image30.png"/><Relationship Id="rId4" Type="http://schemas.openxmlformats.org/officeDocument/2006/relationships/image" Target="../media/image3.sv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 Id="rId27" Type="http://schemas.openxmlformats.org/officeDocument/2006/relationships/image" Target="../media/image26.png"/><Relationship Id="rId30" Type="http://schemas.openxmlformats.org/officeDocument/2006/relationships/image" Target="../media/image29.svg"/></Relationships>
</file>

<file path=ppt/slides/_rels/slide10.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26.png"/><Relationship Id="rId3" Type="http://schemas.openxmlformats.org/officeDocument/2006/relationships/image" Target="../media/image31.png"/><Relationship Id="rId7" Type="http://schemas.openxmlformats.org/officeDocument/2006/relationships/image" Target="../media/image10.png"/><Relationship Id="rId12" Type="http://schemas.openxmlformats.org/officeDocument/2006/relationships/image" Target="../media/image2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20.png"/><Relationship Id="rId5" Type="http://schemas.openxmlformats.org/officeDocument/2006/relationships/image" Target="../media/image8.png"/><Relationship Id="rId10" Type="http://schemas.openxmlformats.org/officeDocument/2006/relationships/image" Target="../media/image15.svg"/><Relationship Id="rId4" Type="http://schemas.openxmlformats.org/officeDocument/2006/relationships/image" Target="../media/image32.svg"/><Relationship Id="rId9" Type="http://schemas.openxmlformats.org/officeDocument/2006/relationships/image" Target="../media/image14.png"/><Relationship Id="rId14" Type="http://schemas.openxmlformats.org/officeDocument/2006/relationships/image" Target="../media/image27.svg"/></Relationships>
</file>

<file path=ppt/slides/_rels/slide1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4.png"/><Relationship Id="rId7" Type="http://schemas.openxmlformats.org/officeDocument/2006/relationships/image" Target="../media/image24.png"/><Relationship Id="rId12" Type="http://schemas.openxmlformats.org/officeDocument/2006/relationships/image" Target="../media/image43.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42.png"/><Relationship Id="rId5" Type="http://schemas.openxmlformats.org/officeDocument/2006/relationships/image" Target="../media/image16.png"/><Relationship Id="rId10" Type="http://schemas.openxmlformats.org/officeDocument/2006/relationships/image" Target="../media/image29.svg"/><Relationship Id="rId4" Type="http://schemas.openxmlformats.org/officeDocument/2006/relationships/image" Target="../media/image5.svg"/><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25.svg"/><Relationship Id="rId13" Type="http://schemas.openxmlformats.org/officeDocument/2006/relationships/hyperlink" Target="https://ollama.com/library" TargetMode="External"/><Relationship Id="rId3" Type="http://schemas.openxmlformats.org/officeDocument/2006/relationships/image" Target="../media/image4.png"/><Relationship Id="rId7" Type="http://schemas.openxmlformats.org/officeDocument/2006/relationships/image" Target="../media/image24.png"/><Relationship Id="rId12"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44.png"/><Relationship Id="rId5" Type="http://schemas.openxmlformats.org/officeDocument/2006/relationships/image" Target="../media/image16.png"/><Relationship Id="rId10" Type="http://schemas.openxmlformats.org/officeDocument/2006/relationships/image" Target="../media/image29.svg"/><Relationship Id="rId4" Type="http://schemas.openxmlformats.org/officeDocument/2006/relationships/image" Target="../media/image5.svg"/><Relationship Id="rId9" Type="http://schemas.openxmlformats.org/officeDocument/2006/relationships/image" Target="../media/image28.png"/><Relationship Id="rId14" Type="http://schemas.openxmlformats.org/officeDocument/2006/relationships/hyperlink" Target="https://alexlenail.me/NN-SVG/" TargetMode="External"/></Relationships>
</file>

<file path=ppt/slides/_rels/slide13.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4.png"/><Relationship Id="rId7" Type="http://schemas.openxmlformats.org/officeDocument/2006/relationships/image" Target="../media/image24.png"/><Relationship Id="rId12"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44.png"/><Relationship Id="rId5" Type="http://schemas.openxmlformats.org/officeDocument/2006/relationships/image" Target="../media/image16.png"/><Relationship Id="rId10" Type="http://schemas.openxmlformats.org/officeDocument/2006/relationships/image" Target="../media/image29.svg"/><Relationship Id="rId4" Type="http://schemas.openxmlformats.org/officeDocument/2006/relationships/image" Target="../media/image5.svg"/><Relationship Id="rId9"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4.png"/><Relationship Id="rId7" Type="http://schemas.openxmlformats.org/officeDocument/2006/relationships/image" Target="../media/image24.png"/><Relationship Id="rId12" Type="http://schemas.openxmlformats.org/officeDocument/2006/relationships/image" Target="../media/image45.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image" Target="../media/image44.png"/><Relationship Id="rId5" Type="http://schemas.openxmlformats.org/officeDocument/2006/relationships/image" Target="../media/image16.png"/><Relationship Id="rId10" Type="http://schemas.openxmlformats.org/officeDocument/2006/relationships/image" Target="../media/image29.svg"/><Relationship Id="rId4" Type="http://schemas.openxmlformats.org/officeDocument/2006/relationships/image" Target="../media/image5.svg"/><Relationship Id="rId9" Type="http://schemas.openxmlformats.org/officeDocument/2006/relationships/image" Target="../media/image28.png"/></Relationships>
</file>

<file path=ppt/slides/_rels/slide1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4.png"/><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7.svg"/><Relationship Id="rId11" Type="http://schemas.openxmlformats.org/officeDocument/2006/relationships/hyperlink" Target="https://platform.openai.com/tokenizer" TargetMode="External"/><Relationship Id="rId5" Type="http://schemas.openxmlformats.org/officeDocument/2006/relationships/image" Target="../media/image16.png"/><Relationship Id="rId10" Type="http://schemas.openxmlformats.org/officeDocument/2006/relationships/image" Target="../media/image29.svg"/><Relationship Id="rId4" Type="http://schemas.openxmlformats.org/officeDocument/2006/relationships/image" Target="../media/image5.svg"/><Relationship Id="rId9" Type="http://schemas.openxmlformats.org/officeDocument/2006/relationships/image" Target="../media/image28.png"/></Relationships>
</file>

<file path=ppt/slides/_rels/slide16.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26.png"/><Relationship Id="rId3" Type="http://schemas.openxmlformats.org/officeDocument/2006/relationships/image" Target="../media/image31.png"/><Relationship Id="rId7" Type="http://schemas.openxmlformats.org/officeDocument/2006/relationships/image" Target="../media/image10.png"/><Relationship Id="rId12" Type="http://schemas.openxmlformats.org/officeDocument/2006/relationships/image" Target="../media/image2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20.png"/><Relationship Id="rId5" Type="http://schemas.openxmlformats.org/officeDocument/2006/relationships/image" Target="../media/image8.png"/><Relationship Id="rId10" Type="http://schemas.openxmlformats.org/officeDocument/2006/relationships/image" Target="../media/image15.svg"/><Relationship Id="rId4" Type="http://schemas.openxmlformats.org/officeDocument/2006/relationships/image" Target="../media/image32.svg"/><Relationship Id="rId9" Type="http://schemas.openxmlformats.org/officeDocument/2006/relationships/image" Target="../media/image14.png"/><Relationship Id="rId14" Type="http://schemas.openxmlformats.org/officeDocument/2006/relationships/image" Target="../media/image27.svg"/></Relationships>
</file>

<file path=ppt/slides/_rels/slide17.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46.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s>
</file>

<file path=ppt/slides/_rels/slide18.xml.rels><?xml version="1.0" encoding="UTF-8" standalone="yes"?>
<Relationships xmlns="http://schemas.openxmlformats.org/package/2006/relationships"><Relationship Id="rId8" Type="http://schemas.openxmlformats.org/officeDocument/2006/relationships/image" Target="../media/image15.svg"/><Relationship Id="rId13" Type="http://schemas.openxmlformats.org/officeDocument/2006/relationships/image" Target="../media/image47.png"/><Relationship Id="rId3" Type="http://schemas.openxmlformats.org/officeDocument/2006/relationships/image" Target="../media/image8.png"/><Relationship Id="rId7" Type="http://schemas.openxmlformats.org/officeDocument/2006/relationships/image" Target="../media/image14.png"/><Relationship Id="rId12" Type="http://schemas.openxmlformats.org/officeDocument/2006/relationships/image" Target="../media/image27.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svg"/><Relationship Id="rId11" Type="http://schemas.openxmlformats.org/officeDocument/2006/relationships/image" Target="../media/image26.png"/><Relationship Id="rId5" Type="http://schemas.openxmlformats.org/officeDocument/2006/relationships/image" Target="../media/image10.png"/><Relationship Id="rId10" Type="http://schemas.openxmlformats.org/officeDocument/2006/relationships/image" Target="../media/image21.svg"/><Relationship Id="rId4" Type="http://schemas.openxmlformats.org/officeDocument/2006/relationships/image" Target="../media/image9.svg"/><Relationship Id="rId9"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21.svg"/></Relationships>
</file>

<file path=ppt/slides/_rels/slide2.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26.png"/><Relationship Id="rId3" Type="http://schemas.openxmlformats.org/officeDocument/2006/relationships/image" Target="../media/image31.png"/><Relationship Id="rId7" Type="http://schemas.openxmlformats.org/officeDocument/2006/relationships/image" Target="../media/image10.png"/><Relationship Id="rId12" Type="http://schemas.openxmlformats.org/officeDocument/2006/relationships/image" Target="../media/image2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20.png"/><Relationship Id="rId5" Type="http://schemas.openxmlformats.org/officeDocument/2006/relationships/image" Target="../media/image8.png"/><Relationship Id="rId10" Type="http://schemas.openxmlformats.org/officeDocument/2006/relationships/image" Target="../media/image15.svg"/><Relationship Id="rId4" Type="http://schemas.openxmlformats.org/officeDocument/2006/relationships/image" Target="../media/image32.svg"/><Relationship Id="rId9" Type="http://schemas.openxmlformats.org/officeDocument/2006/relationships/image" Target="../media/image14.png"/><Relationship Id="rId14" Type="http://schemas.openxmlformats.org/officeDocument/2006/relationships/image" Target="../media/image27.sv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21.svg"/></Relationships>
</file>

<file path=ppt/slides/_rels/slide21.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0.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21.svg"/><Relationship Id="rId9" Type="http://schemas.openxmlformats.org/officeDocument/2006/relationships/image" Target="../media/image52.png"/></Relationships>
</file>

<file path=ppt/slides/_rels/slide22.xml.rels><?xml version="1.0" encoding="UTF-8" standalone="yes"?>
<Relationships xmlns="http://schemas.openxmlformats.org/package/2006/relationships"><Relationship Id="rId8" Type="http://schemas.openxmlformats.org/officeDocument/2006/relationships/image" Target="../media/image27.svg"/><Relationship Id="rId3" Type="http://schemas.openxmlformats.org/officeDocument/2006/relationships/image" Target="../media/image20.png"/><Relationship Id="rId7"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21.svg"/><Relationship Id="rId9"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21.sv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21.svg"/></Relationships>
</file>

<file path=ppt/slides/_rels/slide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21.svg"/></Relationships>
</file>

<file path=ppt/slides/_rels/slide2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20.png"/><Relationship Id="rId18" Type="http://schemas.openxmlformats.org/officeDocument/2006/relationships/image" Target="../media/image29.sv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7.svg"/><Relationship Id="rId17" Type="http://schemas.openxmlformats.org/officeDocument/2006/relationships/image" Target="../media/image28.png"/><Relationship Id="rId2" Type="http://schemas.openxmlformats.org/officeDocument/2006/relationships/image" Target="../media/image1.png"/><Relationship Id="rId16" Type="http://schemas.openxmlformats.org/officeDocument/2006/relationships/image" Target="../media/image25.svg"/><Relationship Id="rId20"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6.png"/><Relationship Id="rId5" Type="http://schemas.openxmlformats.org/officeDocument/2006/relationships/image" Target="../media/image8.png"/><Relationship Id="rId15" Type="http://schemas.openxmlformats.org/officeDocument/2006/relationships/image" Target="../media/image24.png"/><Relationship Id="rId10" Type="http://schemas.openxmlformats.org/officeDocument/2006/relationships/image" Target="../media/image15.svg"/><Relationship Id="rId19" Type="http://schemas.openxmlformats.org/officeDocument/2006/relationships/image" Target="../media/image33.png"/><Relationship Id="rId4" Type="http://schemas.openxmlformats.org/officeDocument/2006/relationships/image" Target="../media/image3.svg"/><Relationship Id="rId9" Type="http://schemas.openxmlformats.org/officeDocument/2006/relationships/image" Target="../media/image14.png"/><Relationship Id="rId14" Type="http://schemas.openxmlformats.org/officeDocument/2006/relationships/image" Target="../media/image21.svg"/></Relationships>
</file>

<file path=ppt/slides/_rels/slide3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21.sv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49.svg"/><Relationship Id="rId5" Type="http://schemas.openxmlformats.org/officeDocument/2006/relationships/image" Target="../media/image48.png"/><Relationship Id="rId4" Type="http://schemas.openxmlformats.org/officeDocument/2006/relationships/image" Target="../media/image21.svg"/></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27.svg"/></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7.svg"/></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1.svg"/><Relationship Id="rId5" Type="http://schemas.openxmlformats.org/officeDocument/2006/relationships/image" Target="../media/image50.png"/><Relationship Id="rId4" Type="http://schemas.openxmlformats.org/officeDocument/2006/relationships/image" Target="../media/image21.svg"/></Relationships>
</file>

<file path=ppt/slides/_rels/slide39.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14.png"/><Relationship Id="rId18" Type="http://schemas.openxmlformats.org/officeDocument/2006/relationships/image" Target="../media/image19.svg"/><Relationship Id="rId26" Type="http://schemas.openxmlformats.org/officeDocument/2006/relationships/image" Target="../media/image27.svg"/><Relationship Id="rId3" Type="http://schemas.openxmlformats.org/officeDocument/2006/relationships/image" Target="../media/image2.png"/><Relationship Id="rId21" Type="http://schemas.openxmlformats.org/officeDocument/2006/relationships/image" Target="../media/image22.png"/><Relationship Id="rId7" Type="http://schemas.openxmlformats.org/officeDocument/2006/relationships/image" Target="../media/image8.png"/><Relationship Id="rId12" Type="http://schemas.openxmlformats.org/officeDocument/2006/relationships/image" Target="../media/image13.svg"/><Relationship Id="rId17" Type="http://schemas.openxmlformats.org/officeDocument/2006/relationships/image" Target="../media/image18.png"/><Relationship Id="rId25" Type="http://schemas.openxmlformats.org/officeDocument/2006/relationships/image" Target="../media/image26.png"/><Relationship Id="rId2" Type="http://schemas.openxmlformats.org/officeDocument/2006/relationships/image" Target="../media/image1.png"/><Relationship Id="rId16" Type="http://schemas.openxmlformats.org/officeDocument/2006/relationships/image" Target="../media/image17.svg"/><Relationship Id="rId20" Type="http://schemas.openxmlformats.org/officeDocument/2006/relationships/image" Target="../media/image21.svg"/><Relationship Id="rId1" Type="http://schemas.openxmlformats.org/officeDocument/2006/relationships/slideLayout" Target="../slideLayouts/slideLayout7.xml"/><Relationship Id="rId6" Type="http://schemas.openxmlformats.org/officeDocument/2006/relationships/image" Target="../media/image5.svg"/><Relationship Id="rId11" Type="http://schemas.openxmlformats.org/officeDocument/2006/relationships/image" Target="../media/image12.png"/><Relationship Id="rId24" Type="http://schemas.openxmlformats.org/officeDocument/2006/relationships/image" Target="../media/image25.svg"/><Relationship Id="rId5" Type="http://schemas.openxmlformats.org/officeDocument/2006/relationships/image" Target="../media/image4.png"/><Relationship Id="rId15" Type="http://schemas.openxmlformats.org/officeDocument/2006/relationships/image" Target="../media/image16.png"/><Relationship Id="rId23" Type="http://schemas.openxmlformats.org/officeDocument/2006/relationships/image" Target="../media/image24.png"/><Relationship Id="rId28" Type="http://schemas.openxmlformats.org/officeDocument/2006/relationships/image" Target="../media/image29.svg"/><Relationship Id="rId10" Type="http://schemas.openxmlformats.org/officeDocument/2006/relationships/image" Target="../media/image11.svg"/><Relationship Id="rId19" Type="http://schemas.openxmlformats.org/officeDocument/2006/relationships/image" Target="../media/image20.png"/><Relationship Id="rId4" Type="http://schemas.openxmlformats.org/officeDocument/2006/relationships/image" Target="../media/image3.svg"/><Relationship Id="rId9" Type="http://schemas.openxmlformats.org/officeDocument/2006/relationships/image" Target="../media/image10.png"/><Relationship Id="rId14" Type="http://schemas.openxmlformats.org/officeDocument/2006/relationships/image" Target="../media/image15.svg"/><Relationship Id="rId22" Type="http://schemas.openxmlformats.org/officeDocument/2006/relationships/image" Target="../media/image23.svg"/><Relationship Id="rId27" Type="http://schemas.openxmlformats.org/officeDocument/2006/relationships/image" Target="../media/image28.png"/></Relationships>
</file>

<file path=ppt/slides/_rels/slide4.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20.png"/><Relationship Id="rId18" Type="http://schemas.openxmlformats.org/officeDocument/2006/relationships/image" Target="../media/image29.sv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7.svg"/><Relationship Id="rId17" Type="http://schemas.openxmlformats.org/officeDocument/2006/relationships/image" Target="../media/image28.png"/><Relationship Id="rId2" Type="http://schemas.openxmlformats.org/officeDocument/2006/relationships/image" Target="../media/image1.png"/><Relationship Id="rId16" Type="http://schemas.openxmlformats.org/officeDocument/2006/relationships/image" Target="../media/image25.sv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6.png"/><Relationship Id="rId5" Type="http://schemas.openxmlformats.org/officeDocument/2006/relationships/image" Target="../media/image8.png"/><Relationship Id="rId15" Type="http://schemas.openxmlformats.org/officeDocument/2006/relationships/image" Target="../media/image24.png"/><Relationship Id="rId10" Type="http://schemas.openxmlformats.org/officeDocument/2006/relationships/image" Target="../media/image15.svg"/><Relationship Id="rId19" Type="http://schemas.openxmlformats.org/officeDocument/2006/relationships/image" Target="../media/image35.png"/><Relationship Id="rId4" Type="http://schemas.openxmlformats.org/officeDocument/2006/relationships/image" Target="../media/image3.svg"/><Relationship Id="rId9" Type="http://schemas.openxmlformats.org/officeDocument/2006/relationships/image" Target="../media/image14.png"/><Relationship Id="rId14" Type="http://schemas.openxmlformats.org/officeDocument/2006/relationships/image" Target="../media/image21.svg"/></Relationships>
</file>

<file path=ppt/slides/_rels/slide5.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20.png"/><Relationship Id="rId18" Type="http://schemas.openxmlformats.org/officeDocument/2006/relationships/image" Target="../media/image29.sv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7.svg"/><Relationship Id="rId17" Type="http://schemas.openxmlformats.org/officeDocument/2006/relationships/image" Target="../media/image28.png"/><Relationship Id="rId2" Type="http://schemas.openxmlformats.org/officeDocument/2006/relationships/image" Target="../media/image1.png"/><Relationship Id="rId16" Type="http://schemas.openxmlformats.org/officeDocument/2006/relationships/image" Target="../media/image25.sv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6.png"/><Relationship Id="rId5" Type="http://schemas.openxmlformats.org/officeDocument/2006/relationships/image" Target="../media/image8.png"/><Relationship Id="rId15" Type="http://schemas.openxmlformats.org/officeDocument/2006/relationships/image" Target="../media/image24.png"/><Relationship Id="rId10" Type="http://schemas.openxmlformats.org/officeDocument/2006/relationships/image" Target="../media/image15.svg"/><Relationship Id="rId19" Type="http://schemas.openxmlformats.org/officeDocument/2006/relationships/image" Target="../media/image36.png"/><Relationship Id="rId4" Type="http://schemas.openxmlformats.org/officeDocument/2006/relationships/image" Target="../media/image3.svg"/><Relationship Id="rId9" Type="http://schemas.openxmlformats.org/officeDocument/2006/relationships/image" Target="../media/image14.png"/><Relationship Id="rId14" Type="http://schemas.openxmlformats.org/officeDocument/2006/relationships/image" Target="../media/image21.svg"/></Relationships>
</file>

<file path=ppt/slides/_rels/slide6.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20.png"/><Relationship Id="rId18" Type="http://schemas.openxmlformats.org/officeDocument/2006/relationships/image" Target="../media/image29.sv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7.svg"/><Relationship Id="rId17" Type="http://schemas.openxmlformats.org/officeDocument/2006/relationships/image" Target="../media/image28.png"/><Relationship Id="rId2" Type="http://schemas.openxmlformats.org/officeDocument/2006/relationships/image" Target="../media/image1.png"/><Relationship Id="rId16" Type="http://schemas.openxmlformats.org/officeDocument/2006/relationships/image" Target="../media/image25.sv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6.png"/><Relationship Id="rId5" Type="http://schemas.openxmlformats.org/officeDocument/2006/relationships/image" Target="../media/image8.png"/><Relationship Id="rId15" Type="http://schemas.openxmlformats.org/officeDocument/2006/relationships/image" Target="../media/image24.png"/><Relationship Id="rId10" Type="http://schemas.openxmlformats.org/officeDocument/2006/relationships/image" Target="../media/image15.svg"/><Relationship Id="rId19" Type="http://schemas.openxmlformats.org/officeDocument/2006/relationships/image" Target="../media/image37.png"/><Relationship Id="rId4" Type="http://schemas.openxmlformats.org/officeDocument/2006/relationships/image" Target="../media/image3.svg"/><Relationship Id="rId9" Type="http://schemas.openxmlformats.org/officeDocument/2006/relationships/image" Target="../media/image14.png"/><Relationship Id="rId14" Type="http://schemas.openxmlformats.org/officeDocument/2006/relationships/image" Target="../media/image21.svg"/></Relationships>
</file>

<file path=ppt/slides/_rels/slide7.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20.png"/><Relationship Id="rId18" Type="http://schemas.openxmlformats.org/officeDocument/2006/relationships/image" Target="../media/image29.sv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7.svg"/><Relationship Id="rId17" Type="http://schemas.openxmlformats.org/officeDocument/2006/relationships/image" Target="../media/image28.png"/><Relationship Id="rId2" Type="http://schemas.openxmlformats.org/officeDocument/2006/relationships/image" Target="../media/image1.png"/><Relationship Id="rId16" Type="http://schemas.openxmlformats.org/officeDocument/2006/relationships/image" Target="../media/image25.sv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6.png"/><Relationship Id="rId5" Type="http://schemas.openxmlformats.org/officeDocument/2006/relationships/image" Target="../media/image8.png"/><Relationship Id="rId15" Type="http://schemas.openxmlformats.org/officeDocument/2006/relationships/image" Target="../media/image24.png"/><Relationship Id="rId10" Type="http://schemas.openxmlformats.org/officeDocument/2006/relationships/image" Target="../media/image15.svg"/><Relationship Id="rId19" Type="http://schemas.openxmlformats.org/officeDocument/2006/relationships/image" Target="../media/image38.png"/><Relationship Id="rId4" Type="http://schemas.openxmlformats.org/officeDocument/2006/relationships/image" Target="../media/image3.svg"/><Relationship Id="rId9" Type="http://schemas.openxmlformats.org/officeDocument/2006/relationships/image" Target="../media/image14.png"/><Relationship Id="rId14" Type="http://schemas.openxmlformats.org/officeDocument/2006/relationships/image" Target="../media/image21.svg"/></Relationships>
</file>

<file path=ppt/slides/_rels/slide8.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20.png"/><Relationship Id="rId18" Type="http://schemas.openxmlformats.org/officeDocument/2006/relationships/image" Target="../media/image29.sv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7.svg"/><Relationship Id="rId17" Type="http://schemas.openxmlformats.org/officeDocument/2006/relationships/image" Target="../media/image28.png"/><Relationship Id="rId2" Type="http://schemas.openxmlformats.org/officeDocument/2006/relationships/image" Target="../media/image1.png"/><Relationship Id="rId16" Type="http://schemas.openxmlformats.org/officeDocument/2006/relationships/image" Target="../media/image25.sv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6.png"/><Relationship Id="rId5" Type="http://schemas.openxmlformats.org/officeDocument/2006/relationships/image" Target="../media/image8.png"/><Relationship Id="rId15" Type="http://schemas.openxmlformats.org/officeDocument/2006/relationships/image" Target="../media/image24.png"/><Relationship Id="rId10" Type="http://schemas.openxmlformats.org/officeDocument/2006/relationships/image" Target="../media/image15.svg"/><Relationship Id="rId19" Type="http://schemas.openxmlformats.org/officeDocument/2006/relationships/image" Target="../media/image39.png"/><Relationship Id="rId4" Type="http://schemas.openxmlformats.org/officeDocument/2006/relationships/image" Target="../media/image3.svg"/><Relationship Id="rId9" Type="http://schemas.openxmlformats.org/officeDocument/2006/relationships/image" Target="../media/image14.png"/><Relationship Id="rId14" Type="http://schemas.openxmlformats.org/officeDocument/2006/relationships/image" Target="../media/image21.svg"/></Relationships>
</file>

<file path=ppt/slides/_rels/slide9.xml.rels><?xml version="1.0" encoding="UTF-8" standalone="yes"?>
<Relationships xmlns="http://schemas.openxmlformats.org/package/2006/relationships"><Relationship Id="rId8" Type="http://schemas.openxmlformats.org/officeDocument/2006/relationships/image" Target="../media/image11.svg"/><Relationship Id="rId13" Type="http://schemas.openxmlformats.org/officeDocument/2006/relationships/image" Target="../media/image20.png"/><Relationship Id="rId18" Type="http://schemas.openxmlformats.org/officeDocument/2006/relationships/image" Target="../media/image29.svg"/><Relationship Id="rId3" Type="http://schemas.openxmlformats.org/officeDocument/2006/relationships/image" Target="../media/image2.png"/><Relationship Id="rId7" Type="http://schemas.openxmlformats.org/officeDocument/2006/relationships/image" Target="../media/image10.png"/><Relationship Id="rId12" Type="http://schemas.openxmlformats.org/officeDocument/2006/relationships/image" Target="../media/image17.svg"/><Relationship Id="rId17" Type="http://schemas.openxmlformats.org/officeDocument/2006/relationships/image" Target="../media/image28.png"/><Relationship Id="rId2" Type="http://schemas.openxmlformats.org/officeDocument/2006/relationships/image" Target="../media/image1.png"/><Relationship Id="rId16" Type="http://schemas.openxmlformats.org/officeDocument/2006/relationships/image" Target="../media/image25.svg"/><Relationship Id="rId20"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9.svg"/><Relationship Id="rId11" Type="http://schemas.openxmlformats.org/officeDocument/2006/relationships/image" Target="../media/image16.png"/><Relationship Id="rId5" Type="http://schemas.openxmlformats.org/officeDocument/2006/relationships/image" Target="../media/image8.png"/><Relationship Id="rId15" Type="http://schemas.openxmlformats.org/officeDocument/2006/relationships/image" Target="../media/image24.png"/><Relationship Id="rId10" Type="http://schemas.openxmlformats.org/officeDocument/2006/relationships/image" Target="../media/image15.svg"/><Relationship Id="rId19" Type="http://schemas.openxmlformats.org/officeDocument/2006/relationships/image" Target="../media/image40.png"/><Relationship Id="rId4" Type="http://schemas.openxmlformats.org/officeDocument/2006/relationships/image" Target="../media/image3.svg"/><Relationship Id="rId9" Type="http://schemas.openxmlformats.org/officeDocument/2006/relationships/image" Target="../media/image14.png"/><Relationship Id="rId14" Type="http://schemas.openxmlformats.org/officeDocument/2006/relationships/image" Target="../media/image21.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tr-TR"/>
          </a:p>
        </p:txBody>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5" name="Freeform 5"/>
          <p:cNvSpPr/>
          <p:nvPr/>
        </p:nvSpPr>
        <p:spPr>
          <a:xfrm>
            <a:off x="14236705" y="6409875"/>
            <a:ext cx="724985" cy="920616"/>
          </a:xfrm>
          <a:custGeom>
            <a:avLst/>
            <a:gdLst/>
            <a:ahLst/>
            <a:cxnLst/>
            <a:rect l="l" t="t" r="r" b="b"/>
            <a:pathLst>
              <a:path w="724985" h="920616">
                <a:moveTo>
                  <a:pt x="0" y="0"/>
                </a:moveTo>
                <a:lnTo>
                  <a:pt x="724986" y="0"/>
                </a:lnTo>
                <a:lnTo>
                  <a:pt x="724986"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tr-TR"/>
          </a:p>
        </p:txBody>
      </p:sp>
      <p:sp>
        <p:nvSpPr>
          <p:cNvPr id="6" name="Freeform 6"/>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tr-TR"/>
          </a:p>
        </p:txBody>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tr-TR"/>
          </a:p>
        </p:txBody>
      </p:sp>
      <p:sp>
        <p:nvSpPr>
          <p:cNvPr id="8" name="Freeform 8"/>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tr-TR"/>
          </a:p>
        </p:txBody>
      </p:sp>
      <p:sp>
        <p:nvSpPr>
          <p:cNvPr id="9" name="Freeform 9"/>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tr-TR"/>
          </a:p>
        </p:txBody>
      </p:sp>
      <p:sp>
        <p:nvSpPr>
          <p:cNvPr id="10" name="Freeform 10"/>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tr-TR"/>
          </a:p>
        </p:txBody>
      </p:sp>
      <p:sp>
        <p:nvSpPr>
          <p:cNvPr id="11" name="Freeform 11"/>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tr-TR"/>
          </a:p>
        </p:txBody>
      </p:sp>
      <p:sp>
        <p:nvSpPr>
          <p:cNvPr id="12" name="Freeform 12"/>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tr-TR"/>
          </a:p>
        </p:txBody>
      </p:sp>
      <p:sp>
        <p:nvSpPr>
          <p:cNvPr id="13" name="Freeform 13"/>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tr-TR"/>
          </a:p>
        </p:txBody>
      </p:sp>
      <p:sp>
        <p:nvSpPr>
          <p:cNvPr id="14" name="Freeform 14"/>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tr-TR"/>
          </a:p>
        </p:txBody>
      </p:sp>
      <p:sp>
        <p:nvSpPr>
          <p:cNvPr id="15" name="Freeform 15"/>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tr-TR"/>
          </a:p>
        </p:txBody>
      </p:sp>
      <p:sp>
        <p:nvSpPr>
          <p:cNvPr id="16" name="Freeform 16"/>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9">
              <a:extLst>
                <a:ext uri="{96DAC541-7B7A-43D3-8B79-37D633B846F1}">
                  <asvg:svgBlip xmlns:asvg="http://schemas.microsoft.com/office/drawing/2016/SVG/main" r:embed="rId30"/>
                </a:ext>
              </a:extLst>
            </a:blip>
            <a:stretch>
              <a:fillRect/>
            </a:stretch>
          </a:blipFill>
          <a:ln cap="sq">
            <a:noFill/>
            <a:prstDash val="solid"/>
            <a:miter/>
          </a:ln>
        </p:spPr>
        <p:txBody>
          <a:bodyPr/>
          <a:lstStyle/>
          <a:p>
            <a:endParaRPr lang="tr-TR"/>
          </a:p>
        </p:txBody>
      </p:sp>
      <p:sp>
        <p:nvSpPr>
          <p:cNvPr id="17" name="TextBox 17"/>
          <p:cNvSpPr txBox="1"/>
          <p:nvPr/>
        </p:nvSpPr>
        <p:spPr>
          <a:xfrm>
            <a:off x="3123342" y="1446817"/>
            <a:ext cx="12041315" cy="3200933"/>
          </a:xfrm>
          <a:prstGeom prst="rect">
            <a:avLst/>
          </a:prstGeom>
        </p:spPr>
        <p:txBody>
          <a:bodyPr lIns="0" tIns="0" rIns="0" bIns="0" rtlCol="0" anchor="t">
            <a:spAutoFit/>
          </a:bodyPr>
          <a:lstStyle/>
          <a:p>
            <a:pPr algn="ctr">
              <a:lnSpc>
                <a:spcPts val="12218"/>
              </a:lnSpc>
            </a:pPr>
            <a:r>
              <a:rPr lang="en-US" sz="12998" b="1">
                <a:solidFill>
                  <a:srgbClr val="000000"/>
                </a:solidFill>
                <a:latin typeface="DM Sans Bold"/>
                <a:ea typeface="DM Sans Bold"/>
                <a:cs typeface="DM Sans Bold"/>
                <a:sym typeface="DM Sans Bold"/>
              </a:rPr>
              <a:t>RAG ile Kişisel Asistanlar</a:t>
            </a:r>
          </a:p>
        </p:txBody>
      </p:sp>
      <p:sp>
        <p:nvSpPr>
          <p:cNvPr id="18" name="TextBox 18"/>
          <p:cNvSpPr txBox="1"/>
          <p:nvPr/>
        </p:nvSpPr>
        <p:spPr>
          <a:xfrm>
            <a:off x="4914102" y="7962138"/>
            <a:ext cx="8459795" cy="577999"/>
          </a:xfrm>
          <a:prstGeom prst="rect">
            <a:avLst/>
          </a:prstGeom>
        </p:spPr>
        <p:txBody>
          <a:bodyPr lIns="0" tIns="0" rIns="0" bIns="0" rtlCol="0" anchor="t">
            <a:spAutoFit/>
          </a:bodyPr>
          <a:lstStyle/>
          <a:p>
            <a:pPr algn="ctr">
              <a:lnSpc>
                <a:spcPts val="4381"/>
              </a:lnSpc>
            </a:pPr>
            <a:r>
              <a:rPr lang="en-US" sz="4381" b="1" spc="-87">
                <a:solidFill>
                  <a:srgbClr val="000000"/>
                </a:solidFill>
                <a:latin typeface="DM Sans Bold"/>
                <a:ea typeface="DM Sans Bold"/>
                <a:cs typeface="DM Sans Bold"/>
                <a:sym typeface="DM Sans Bold"/>
              </a:rPr>
              <a:t>Lokman Baturay Efe</a:t>
            </a:r>
          </a:p>
        </p:txBody>
      </p:sp>
      <p:sp>
        <p:nvSpPr>
          <p:cNvPr id="19" name="Freeform 19"/>
          <p:cNvSpPr/>
          <p:nvPr/>
        </p:nvSpPr>
        <p:spPr>
          <a:xfrm>
            <a:off x="4737926" y="2576219"/>
            <a:ext cx="724985" cy="920616"/>
          </a:xfrm>
          <a:custGeom>
            <a:avLst/>
            <a:gdLst/>
            <a:ahLst/>
            <a:cxnLst/>
            <a:rect l="l" t="t" r="r" b="b"/>
            <a:pathLst>
              <a:path w="724985" h="920616">
                <a:moveTo>
                  <a:pt x="0" y="0"/>
                </a:moveTo>
                <a:lnTo>
                  <a:pt x="724985" y="0"/>
                </a:lnTo>
                <a:lnTo>
                  <a:pt x="724985" y="920616"/>
                </a:lnTo>
                <a:lnTo>
                  <a:pt x="0" y="92061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tr-TR"/>
          </a:p>
        </p:txBody>
      </p:sp>
      <p:sp>
        <p:nvSpPr>
          <p:cNvPr id="20" name="Freeform 20"/>
          <p:cNvSpPr/>
          <p:nvPr/>
        </p:nvSpPr>
        <p:spPr>
          <a:xfrm>
            <a:off x="4954584" y="4347032"/>
            <a:ext cx="8271909" cy="4135955"/>
          </a:xfrm>
          <a:custGeom>
            <a:avLst/>
            <a:gdLst/>
            <a:ahLst/>
            <a:cxnLst/>
            <a:rect l="l" t="t" r="r" b="b"/>
            <a:pathLst>
              <a:path w="8271909" h="4135955">
                <a:moveTo>
                  <a:pt x="0" y="0"/>
                </a:moveTo>
                <a:lnTo>
                  <a:pt x="8271909" y="0"/>
                </a:lnTo>
                <a:lnTo>
                  <a:pt x="8271909" y="4135954"/>
                </a:lnTo>
                <a:lnTo>
                  <a:pt x="0" y="4135954"/>
                </a:lnTo>
                <a:lnTo>
                  <a:pt x="0" y="0"/>
                </a:lnTo>
                <a:close/>
              </a:path>
            </a:pathLst>
          </a:custGeom>
          <a:blipFill>
            <a:blip r:embed="rId31"/>
            <a:stretch>
              <a:fillRect/>
            </a:stretch>
          </a:blipFill>
        </p:spPr>
        <p:txBody>
          <a:bodyPr/>
          <a:lstStyle/>
          <a:p>
            <a:endParaRPr lang="tr-T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tr-TR"/>
          </a:p>
        </p:txBody>
      </p:sp>
      <p:sp>
        <p:nvSpPr>
          <p:cNvPr id="3" name="Freeform 3"/>
          <p:cNvSpPr/>
          <p:nvPr/>
        </p:nvSpPr>
        <p:spPr>
          <a:xfrm>
            <a:off x="10994934" y="2091045"/>
            <a:ext cx="6264366" cy="6104909"/>
          </a:xfrm>
          <a:custGeom>
            <a:avLst/>
            <a:gdLst/>
            <a:ahLst/>
            <a:cxnLst/>
            <a:rect l="l" t="t" r="r" b="b"/>
            <a:pathLst>
              <a:path w="6264366" h="6104909">
                <a:moveTo>
                  <a:pt x="0" y="0"/>
                </a:moveTo>
                <a:lnTo>
                  <a:pt x="6264366" y="0"/>
                </a:lnTo>
                <a:lnTo>
                  <a:pt x="6264366" y="6104910"/>
                </a:lnTo>
                <a:lnTo>
                  <a:pt x="0" y="61049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4" name="TextBox 4"/>
          <p:cNvSpPr txBox="1"/>
          <p:nvPr/>
        </p:nvSpPr>
        <p:spPr>
          <a:xfrm>
            <a:off x="1504950" y="2898195"/>
            <a:ext cx="7848753" cy="1177236"/>
          </a:xfrm>
          <a:prstGeom prst="rect">
            <a:avLst/>
          </a:prstGeom>
        </p:spPr>
        <p:txBody>
          <a:bodyPr lIns="0" tIns="0" rIns="0" bIns="0" rtlCol="0" anchor="t">
            <a:spAutoFit/>
          </a:bodyPr>
          <a:lstStyle/>
          <a:p>
            <a:pPr algn="l">
              <a:lnSpc>
                <a:spcPts val="8730"/>
              </a:lnSpc>
            </a:pPr>
            <a:r>
              <a:rPr lang="en-US" sz="9000" b="1">
                <a:solidFill>
                  <a:srgbClr val="000000"/>
                </a:solidFill>
                <a:latin typeface="DM Sans Bold"/>
                <a:ea typeface="DM Sans Bold"/>
                <a:cs typeface="DM Sans Bold"/>
                <a:sym typeface="DM Sans Bold"/>
              </a:rPr>
              <a:t>LLM nedir?</a:t>
            </a:r>
          </a:p>
        </p:txBody>
      </p:sp>
      <p:sp>
        <p:nvSpPr>
          <p:cNvPr id="5" name="TextBox 5"/>
          <p:cNvSpPr txBox="1"/>
          <p:nvPr/>
        </p:nvSpPr>
        <p:spPr>
          <a:xfrm>
            <a:off x="1248424" y="4573270"/>
            <a:ext cx="8361805" cy="3966867"/>
          </a:xfrm>
          <a:prstGeom prst="rect">
            <a:avLst/>
          </a:prstGeom>
        </p:spPr>
        <p:txBody>
          <a:bodyPr lIns="0" tIns="0" rIns="0" bIns="0" rtlCol="0" anchor="t">
            <a:spAutoFit/>
          </a:bodyPr>
          <a:lstStyle/>
          <a:p>
            <a:pPr marL="514750" lvl="1" indent="-257375" algn="l">
              <a:lnSpc>
                <a:spcPts val="3218"/>
              </a:lnSpc>
              <a:buFont typeface="Arial"/>
              <a:buChar char="•"/>
            </a:pPr>
            <a:r>
              <a:rPr lang="en-US" sz="2384" spc="143">
                <a:solidFill>
                  <a:srgbClr val="000000"/>
                </a:solidFill>
                <a:latin typeface="DM Sans"/>
                <a:ea typeface="DM Sans"/>
                <a:cs typeface="DM Sans"/>
                <a:sym typeface="DM Sans"/>
              </a:rPr>
              <a:t>LLM, "Large Language Model" (Büyük Dil Modeli) teriminin kısaltmasıdır. </a:t>
            </a:r>
          </a:p>
          <a:p>
            <a:pPr algn="l">
              <a:lnSpc>
                <a:spcPts val="3218"/>
              </a:lnSpc>
            </a:pPr>
            <a:endParaRPr lang="en-US" sz="2384" spc="143">
              <a:solidFill>
                <a:srgbClr val="000000"/>
              </a:solidFill>
              <a:latin typeface="DM Sans"/>
              <a:ea typeface="DM Sans"/>
              <a:cs typeface="DM Sans"/>
              <a:sym typeface="DM Sans"/>
            </a:endParaRPr>
          </a:p>
          <a:p>
            <a:pPr marL="514750" lvl="1" indent="-257375" algn="l">
              <a:lnSpc>
                <a:spcPts val="3218"/>
              </a:lnSpc>
              <a:buFont typeface="Arial"/>
              <a:buChar char="•"/>
            </a:pPr>
            <a:r>
              <a:rPr lang="en-US" sz="2384" spc="143">
                <a:solidFill>
                  <a:srgbClr val="000000"/>
                </a:solidFill>
                <a:latin typeface="DM Sans"/>
                <a:ea typeface="DM Sans"/>
                <a:cs typeface="DM Sans"/>
                <a:sym typeface="DM Sans"/>
              </a:rPr>
              <a:t>Bu modeller, geniş metin veri kümeleri üzerinde eğitilmiş yapay zeka algoritmalarıdır ve doğal dil işleme görevlerini yerine getirmek üzere tasarlanmıştır. </a:t>
            </a:r>
          </a:p>
          <a:p>
            <a:pPr algn="l">
              <a:lnSpc>
                <a:spcPts val="3218"/>
              </a:lnSpc>
            </a:pPr>
            <a:endParaRPr lang="en-US" sz="2384" spc="143">
              <a:solidFill>
                <a:srgbClr val="000000"/>
              </a:solidFill>
              <a:latin typeface="DM Sans"/>
              <a:ea typeface="DM Sans"/>
              <a:cs typeface="DM Sans"/>
              <a:sym typeface="DM Sans"/>
            </a:endParaRPr>
          </a:p>
          <a:p>
            <a:pPr marL="514750" lvl="1" indent="-257375" algn="l">
              <a:lnSpc>
                <a:spcPts val="3218"/>
              </a:lnSpc>
              <a:spcBef>
                <a:spcPct val="0"/>
              </a:spcBef>
              <a:buFont typeface="Arial"/>
              <a:buChar char="•"/>
            </a:pPr>
            <a:r>
              <a:rPr lang="en-US" sz="2384" spc="143">
                <a:solidFill>
                  <a:srgbClr val="000000"/>
                </a:solidFill>
                <a:latin typeface="DM Sans"/>
                <a:ea typeface="DM Sans"/>
                <a:cs typeface="DM Sans"/>
                <a:sym typeface="DM Sans"/>
              </a:rPr>
              <a:t>LLM'ler, metin oluşturma, çeviri, özetleme ve soru-cevap sistemleri gibi birçok alanda kullanılır.</a:t>
            </a:r>
          </a:p>
        </p:txBody>
      </p:sp>
      <p:sp>
        <p:nvSpPr>
          <p:cNvPr id="6" name="Freeform 6"/>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tr-TR"/>
          </a:p>
        </p:txBody>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tr-TR"/>
          </a:p>
        </p:txBody>
      </p:sp>
      <p:sp>
        <p:nvSpPr>
          <p:cNvPr id="8" name="Freeform 8"/>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tr-TR"/>
          </a:p>
        </p:txBody>
      </p:sp>
      <p:sp>
        <p:nvSpPr>
          <p:cNvPr id="9" name="Freeform 9"/>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tr-TR"/>
          </a:p>
        </p:txBody>
      </p:sp>
      <p:sp>
        <p:nvSpPr>
          <p:cNvPr id="10" name="Freeform 10"/>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tr-T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tr-TR"/>
          </a:p>
        </p:txBody>
      </p:sp>
      <p:sp>
        <p:nvSpPr>
          <p:cNvPr id="3" name="Freeform 3"/>
          <p:cNvSpPr/>
          <p:nvPr/>
        </p:nvSpPr>
        <p:spPr>
          <a:xfrm>
            <a:off x="-848571" y="8919661"/>
            <a:ext cx="3870946" cy="950141"/>
          </a:xfrm>
          <a:custGeom>
            <a:avLst/>
            <a:gdLst/>
            <a:ahLst/>
            <a:cxnLst/>
            <a:rect l="l" t="t" r="r" b="b"/>
            <a:pathLst>
              <a:path w="3870946" h="950141">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4" name="Freeform 4"/>
          <p:cNvSpPr/>
          <p:nvPr/>
        </p:nvSpPr>
        <p:spPr>
          <a:xfrm>
            <a:off x="13987877" y="-2158204"/>
            <a:ext cx="4980952" cy="3731186"/>
          </a:xfrm>
          <a:custGeom>
            <a:avLst/>
            <a:gdLst/>
            <a:ahLst/>
            <a:cxnLst/>
            <a:rect l="l" t="t" r="r" b="b"/>
            <a:pathLst>
              <a:path w="4980952" h="3731186">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tr-TR"/>
          </a:p>
        </p:txBody>
      </p:sp>
      <p:sp>
        <p:nvSpPr>
          <p:cNvPr id="5" name="Freeform 5"/>
          <p:cNvSpPr/>
          <p:nvPr/>
        </p:nvSpPr>
        <p:spPr>
          <a:xfrm>
            <a:off x="14849039" y="8593433"/>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tr-TR"/>
          </a:p>
        </p:txBody>
      </p:sp>
      <p:sp>
        <p:nvSpPr>
          <p:cNvPr id="6" name="Freeform 6"/>
          <p:cNvSpPr/>
          <p:nvPr/>
        </p:nvSpPr>
        <p:spPr>
          <a:xfrm>
            <a:off x="-848571" y="-744412"/>
            <a:ext cx="2597326" cy="2796583"/>
          </a:xfrm>
          <a:custGeom>
            <a:avLst/>
            <a:gdLst/>
            <a:ahLst/>
            <a:cxnLst/>
            <a:rect l="l" t="t" r="r" b="b"/>
            <a:pathLst>
              <a:path w="2597326" h="2796583">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tr-TR"/>
          </a:p>
        </p:txBody>
      </p:sp>
      <p:sp>
        <p:nvSpPr>
          <p:cNvPr id="7" name="Freeform 7"/>
          <p:cNvSpPr/>
          <p:nvPr/>
        </p:nvSpPr>
        <p:spPr>
          <a:xfrm>
            <a:off x="5203736" y="428586"/>
            <a:ext cx="8397465" cy="3589418"/>
          </a:xfrm>
          <a:custGeom>
            <a:avLst/>
            <a:gdLst/>
            <a:ahLst/>
            <a:cxnLst/>
            <a:rect l="l" t="t" r="r" b="b"/>
            <a:pathLst>
              <a:path w="8397465" h="3589418">
                <a:moveTo>
                  <a:pt x="0" y="0"/>
                </a:moveTo>
                <a:lnTo>
                  <a:pt x="8397465" y="0"/>
                </a:lnTo>
                <a:lnTo>
                  <a:pt x="8397465" y="3589418"/>
                </a:lnTo>
                <a:lnTo>
                  <a:pt x="0" y="3589418"/>
                </a:lnTo>
                <a:lnTo>
                  <a:pt x="0" y="0"/>
                </a:lnTo>
                <a:close/>
              </a:path>
            </a:pathLst>
          </a:custGeom>
          <a:blipFill>
            <a:blip r:embed="rId11"/>
            <a:stretch>
              <a:fillRect/>
            </a:stretch>
          </a:blipFill>
        </p:spPr>
        <p:txBody>
          <a:bodyPr/>
          <a:lstStyle/>
          <a:p>
            <a:endParaRPr lang="tr-TR"/>
          </a:p>
        </p:txBody>
      </p:sp>
      <p:sp>
        <p:nvSpPr>
          <p:cNvPr id="8" name="Freeform 8"/>
          <p:cNvSpPr/>
          <p:nvPr/>
        </p:nvSpPr>
        <p:spPr>
          <a:xfrm>
            <a:off x="5537771" y="4770340"/>
            <a:ext cx="7729394" cy="4410094"/>
          </a:xfrm>
          <a:custGeom>
            <a:avLst/>
            <a:gdLst/>
            <a:ahLst/>
            <a:cxnLst/>
            <a:rect l="l" t="t" r="r" b="b"/>
            <a:pathLst>
              <a:path w="7729394" h="4410094">
                <a:moveTo>
                  <a:pt x="0" y="0"/>
                </a:moveTo>
                <a:lnTo>
                  <a:pt x="7729394" y="0"/>
                </a:lnTo>
                <a:lnTo>
                  <a:pt x="7729394" y="4410094"/>
                </a:lnTo>
                <a:lnTo>
                  <a:pt x="0" y="4410094"/>
                </a:lnTo>
                <a:lnTo>
                  <a:pt x="0" y="0"/>
                </a:lnTo>
                <a:close/>
              </a:path>
            </a:pathLst>
          </a:custGeom>
          <a:blipFill>
            <a:blip r:embed="rId12"/>
            <a:stretch>
              <a:fillRect/>
            </a:stretch>
          </a:blipFill>
        </p:spPr>
        <p:txBody>
          <a:bodyPr/>
          <a:lstStyle/>
          <a:p>
            <a:endParaRPr lang="tr-TR"/>
          </a:p>
        </p:txBody>
      </p:sp>
      <p:sp>
        <p:nvSpPr>
          <p:cNvPr id="9" name="TextBox 9"/>
          <p:cNvSpPr txBox="1"/>
          <p:nvPr/>
        </p:nvSpPr>
        <p:spPr>
          <a:xfrm>
            <a:off x="6141266" y="9259716"/>
            <a:ext cx="6918884" cy="2046471"/>
          </a:xfrm>
          <a:prstGeom prst="rect">
            <a:avLst/>
          </a:prstGeom>
        </p:spPr>
        <p:txBody>
          <a:bodyPr lIns="0" tIns="0" rIns="0" bIns="0" rtlCol="0" anchor="t">
            <a:spAutoFit/>
          </a:bodyPr>
          <a:lstStyle/>
          <a:p>
            <a:pPr algn="ctr">
              <a:lnSpc>
                <a:spcPts val="3919"/>
              </a:lnSpc>
            </a:pPr>
            <a:r>
              <a:rPr lang="en-US" sz="2799" b="1">
                <a:solidFill>
                  <a:srgbClr val="000000"/>
                </a:solidFill>
                <a:latin typeface="DM Sans Bold"/>
                <a:ea typeface="DM Sans Bold"/>
                <a:cs typeface="DM Sans Bold"/>
                <a:sym typeface="DM Sans Bold"/>
              </a:rPr>
              <a:t>Bir Sinir Hücresinin Matematiksel Modeli</a:t>
            </a:r>
          </a:p>
          <a:p>
            <a:pPr algn="ctr">
              <a:lnSpc>
                <a:spcPts val="13019"/>
              </a:lnSpc>
              <a:spcBef>
                <a:spcPct val="0"/>
              </a:spcBef>
            </a:pPr>
            <a:endParaRPr lang="en-US" sz="2799" b="1">
              <a:solidFill>
                <a:srgbClr val="000000"/>
              </a:solidFill>
              <a:latin typeface="DM Sans Bold"/>
              <a:ea typeface="DM Sans Bold"/>
              <a:cs typeface="DM Sans Bold"/>
              <a:sym typeface="DM Sans Bold"/>
            </a:endParaRPr>
          </a:p>
        </p:txBody>
      </p:sp>
      <p:sp>
        <p:nvSpPr>
          <p:cNvPr id="10" name="TextBox 10"/>
          <p:cNvSpPr txBox="1"/>
          <p:nvPr/>
        </p:nvSpPr>
        <p:spPr>
          <a:xfrm>
            <a:off x="6325610" y="4082153"/>
            <a:ext cx="6550196" cy="2064278"/>
          </a:xfrm>
          <a:prstGeom prst="rect">
            <a:avLst/>
          </a:prstGeom>
        </p:spPr>
        <p:txBody>
          <a:bodyPr lIns="0" tIns="0" rIns="0" bIns="0" rtlCol="0" anchor="t">
            <a:spAutoFit/>
          </a:bodyPr>
          <a:lstStyle/>
          <a:p>
            <a:pPr algn="ctr">
              <a:lnSpc>
                <a:spcPts val="3919"/>
              </a:lnSpc>
            </a:pPr>
            <a:r>
              <a:rPr lang="en-US" sz="2799" b="1">
                <a:solidFill>
                  <a:srgbClr val="000000"/>
                </a:solidFill>
                <a:latin typeface="DM Sans Bold"/>
                <a:ea typeface="DM Sans Bold"/>
                <a:cs typeface="DM Sans Bold"/>
                <a:sym typeface="DM Sans Bold"/>
              </a:rPr>
              <a:t>Bir Sinir Hücresinin Biyolojik Gösterimi</a:t>
            </a:r>
          </a:p>
          <a:p>
            <a:pPr algn="ctr">
              <a:lnSpc>
                <a:spcPts val="13159"/>
              </a:lnSpc>
              <a:spcBef>
                <a:spcPct val="0"/>
              </a:spcBef>
            </a:pPr>
            <a:endParaRPr lang="en-US" sz="2799" b="1">
              <a:solidFill>
                <a:srgbClr val="000000"/>
              </a:solidFill>
              <a:latin typeface="DM Sans Bold"/>
              <a:ea typeface="DM Sans Bold"/>
              <a:cs typeface="DM Sans Bold"/>
              <a:sym typeface="DM Sans Bold"/>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tr-TR"/>
          </a:p>
        </p:txBody>
      </p:sp>
      <p:sp>
        <p:nvSpPr>
          <p:cNvPr id="3" name="Freeform 3"/>
          <p:cNvSpPr/>
          <p:nvPr/>
        </p:nvSpPr>
        <p:spPr>
          <a:xfrm>
            <a:off x="-848571" y="8919661"/>
            <a:ext cx="3870946" cy="950141"/>
          </a:xfrm>
          <a:custGeom>
            <a:avLst/>
            <a:gdLst/>
            <a:ahLst/>
            <a:cxnLst/>
            <a:rect l="l" t="t" r="r" b="b"/>
            <a:pathLst>
              <a:path w="3870946" h="950141">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4" name="Freeform 4"/>
          <p:cNvSpPr/>
          <p:nvPr/>
        </p:nvSpPr>
        <p:spPr>
          <a:xfrm>
            <a:off x="13987877" y="-2158204"/>
            <a:ext cx="4980952" cy="3731186"/>
          </a:xfrm>
          <a:custGeom>
            <a:avLst/>
            <a:gdLst/>
            <a:ahLst/>
            <a:cxnLst/>
            <a:rect l="l" t="t" r="r" b="b"/>
            <a:pathLst>
              <a:path w="4980952" h="3731186">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tr-TR"/>
          </a:p>
        </p:txBody>
      </p:sp>
      <p:sp>
        <p:nvSpPr>
          <p:cNvPr id="5" name="Freeform 5"/>
          <p:cNvSpPr/>
          <p:nvPr/>
        </p:nvSpPr>
        <p:spPr>
          <a:xfrm>
            <a:off x="14849039" y="8593433"/>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tr-TR"/>
          </a:p>
        </p:txBody>
      </p:sp>
      <p:sp>
        <p:nvSpPr>
          <p:cNvPr id="6" name="Freeform 6"/>
          <p:cNvSpPr/>
          <p:nvPr/>
        </p:nvSpPr>
        <p:spPr>
          <a:xfrm>
            <a:off x="-848571" y="-744412"/>
            <a:ext cx="2597326" cy="2796583"/>
          </a:xfrm>
          <a:custGeom>
            <a:avLst/>
            <a:gdLst/>
            <a:ahLst/>
            <a:cxnLst/>
            <a:rect l="l" t="t" r="r" b="b"/>
            <a:pathLst>
              <a:path w="2597326" h="2796583">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tr-TR"/>
          </a:p>
        </p:txBody>
      </p:sp>
      <p:sp>
        <p:nvSpPr>
          <p:cNvPr id="7" name="Freeform 7"/>
          <p:cNvSpPr/>
          <p:nvPr/>
        </p:nvSpPr>
        <p:spPr>
          <a:xfrm>
            <a:off x="3290421" y="2662250"/>
            <a:ext cx="11707159" cy="7610546"/>
          </a:xfrm>
          <a:custGeom>
            <a:avLst/>
            <a:gdLst/>
            <a:ahLst/>
            <a:cxnLst/>
            <a:rect l="l" t="t" r="r" b="b"/>
            <a:pathLst>
              <a:path w="11707159" h="7610546">
                <a:moveTo>
                  <a:pt x="0" y="0"/>
                </a:moveTo>
                <a:lnTo>
                  <a:pt x="11707158" y="0"/>
                </a:lnTo>
                <a:lnTo>
                  <a:pt x="11707158" y="7610546"/>
                </a:lnTo>
                <a:lnTo>
                  <a:pt x="0" y="7610546"/>
                </a:lnTo>
                <a:lnTo>
                  <a:pt x="0" y="0"/>
                </a:lnTo>
                <a:close/>
              </a:path>
            </a:pathLst>
          </a:custGeom>
          <a:blipFill>
            <a:blip r:embed="rId11"/>
            <a:stretch>
              <a:fillRect t="-33408" r="-20156" b="-21852"/>
            </a:stretch>
          </a:blipFill>
        </p:spPr>
        <p:txBody>
          <a:bodyPr/>
          <a:lstStyle/>
          <a:p>
            <a:endParaRPr lang="tr-TR"/>
          </a:p>
        </p:txBody>
      </p:sp>
      <p:sp>
        <p:nvSpPr>
          <p:cNvPr id="8" name="Freeform 8"/>
          <p:cNvSpPr/>
          <p:nvPr/>
        </p:nvSpPr>
        <p:spPr>
          <a:xfrm>
            <a:off x="3290421" y="1028700"/>
            <a:ext cx="11707159" cy="1633550"/>
          </a:xfrm>
          <a:custGeom>
            <a:avLst/>
            <a:gdLst/>
            <a:ahLst/>
            <a:cxnLst/>
            <a:rect l="l" t="t" r="r" b="b"/>
            <a:pathLst>
              <a:path w="11707159" h="1633550">
                <a:moveTo>
                  <a:pt x="0" y="0"/>
                </a:moveTo>
                <a:lnTo>
                  <a:pt x="11707158" y="0"/>
                </a:lnTo>
                <a:lnTo>
                  <a:pt x="11707158" y="1633550"/>
                </a:lnTo>
                <a:lnTo>
                  <a:pt x="0" y="1633550"/>
                </a:lnTo>
                <a:lnTo>
                  <a:pt x="0" y="0"/>
                </a:lnTo>
                <a:close/>
              </a:path>
            </a:pathLst>
          </a:custGeom>
          <a:blipFill>
            <a:blip r:embed="rId12"/>
            <a:stretch>
              <a:fillRect r="-22667"/>
            </a:stretch>
          </a:blipFill>
        </p:spPr>
        <p:txBody>
          <a:bodyPr/>
          <a:lstStyle/>
          <a:p>
            <a:endParaRPr lang="tr-TR"/>
          </a:p>
        </p:txBody>
      </p:sp>
      <p:sp>
        <p:nvSpPr>
          <p:cNvPr id="9" name="TextBox 9"/>
          <p:cNvSpPr txBox="1"/>
          <p:nvPr/>
        </p:nvSpPr>
        <p:spPr>
          <a:xfrm>
            <a:off x="3776208" y="387675"/>
            <a:ext cx="10556334" cy="613393"/>
          </a:xfrm>
          <a:prstGeom prst="rect">
            <a:avLst/>
          </a:prstGeom>
        </p:spPr>
        <p:txBody>
          <a:bodyPr lIns="0" tIns="0" rIns="0" bIns="0" rtlCol="0" anchor="t">
            <a:spAutoFit/>
          </a:bodyPr>
          <a:lstStyle/>
          <a:p>
            <a:pPr algn="ctr">
              <a:lnSpc>
                <a:spcPts val="5039"/>
              </a:lnSpc>
              <a:spcBef>
                <a:spcPct val="0"/>
              </a:spcBef>
            </a:pPr>
            <a:r>
              <a:rPr lang="en-US" sz="3599" b="1">
                <a:solidFill>
                  <a:srgbClr val="000000"/>
                </a:solidFill>
                <a:latin typeface="DM Sans Bold"/>
                <a:ea typeface="DM Sans Bold"/>
                <a:cs typeface="DM Sans Bold"/>
                <a:sym typeface="DM Sans Bold"/>
              </a:rPr>
              <a:t>LLM Parametre Sayısı ve Context Window Limiti</a:t>
            </a:r>
          </a:p>
        </p:txBody>
      </p:sp>
      <p:sp>
        <p:nvSpPr>
          <p:cNvPr id="10" name="TextBox 10"/>
          <p:cNvSpPr txBox="1"/>
          <p:nvPr/>
        </p:nvSpPr>
        <p:spPr>
          <a:xfrm>
            <a:off x="15516065" y="3966149"/>
            <a:ext cx="1554307" cy="613393"/>
          </a:xfrm>
          <a:prstGeom prst="rect">
            <a:avLst/>
          </a:prstGeom>
        </p:spPr>
        <p:txBody>
          <a:bodyPr lIns="0" tIns="0" rIns="0" bIns="0" rtlCol="0" anchor="t">
            <a:spAutoFit/>
          </a:bodyPr>
          <a:lstStyle/>
          <a:p>
            <a:pPr algn="ctr">
              <a:lnSpc>
                <a:spcPts val="5039"/>
              </a:lnSpc>
              <a:spcBef>
                <a:spcPct val="0"/>
              </a:spcBef>
            </a:pPr>
            <a:r>
              <a:rPr lang="en-US" sz="3599" b="1" u="sng">
                <a:solidFill>
                  <a:srgbClr val="000000"/>
                </a:solidFill>
                <a:latin typeface="DM Sans Bold"/>
                <a:ea typeface="DM Sans Bold"/>
                <a:cs typeface="DM Sans Bold"/>
                <a:sym typeface="DM Sans Bold"/>
                <a:hlinkClick r:id="rId13" tooltip="https://ollama.com/library"/>
              </a:rPr>
              <a:t>Ollama</a:t>
            </a:r>
          </a:p>
        </p:txBody>
      </p:sp>
      <p:sp>
        <p:nvSpPr>
          <p:cNvPr id="11" name="TextBox 11"/>
          <p:cNvSpPr txBox="1"/>
          <p:nvPr/>
        </p:nvSpPr>
        <p:spPr>
          <a:xfrm>
            <a:off x="494396" y="4325160"/>
            <a:ext cx="1846010" cy="613393"/>
          </a:xfrm>
          <a:prstGeom prst="rect">
            <a:avLst/>
          </a:prstGeom>
        </p:spPr>
        <p:txBody>
          <a:bodyPr lIns="0" tIns="0" rIns="0" bIns="0" rtlCol="0" anchor="t">
            <a:spAutoFit/>
          </a:bodyPr>
          <a:lstStyle/>
          <a:p>
            <a:pPr algn="ctr">
              <a:lnSpc>
                <a:spcPts val="5039"/>
              </a:lnSpc>
              <a:spcBef>
                <a:spcPct val="0"/>
              </a:spcBef>
            </a:pPr>
            <a:r>
              <a:rPr lang="en-US" sz="3599" b="1" u="sng">
                <a:solidFill>
                  <a:srgbClr val="000000"/>
                </a:solidFill>
                <a:latin typeface="DM Sans Bold"/>
                <a:ea typeface="DM Sans Bold"/>
                <a:cs typeface="DM Sans Bold"/>
                <a:sym typeface="DM Sans Bold"/>
                <a:hlinkClick r:id="rId14" tooltip="https://alexlenail.me/NN-SVG/"/>
              </a:rPr>
              <a:t>NN-SVG</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tr-TR"/>
          </a:p>
        </p:txBody>
      </p:sp>
      <p:sp>
        <p:nvSpPr>
          <p:cNvPr id="3" name="Freeform 3"/>
          <p:cNvSpPr/>
          <p:nvPr/>
        </p:nvSpPr>
        <p:spPr>
          <a:xfrm>
            <a:off x="-848571" y="8919661"/>
            <a:ext cx="3870946" cy="950141"/>
          </a:xfrm>
          <a:custGeom>
            <a:avLst/>
            <a:gdLst/>
            <a:ahLst/>
            <a:cxnLst/>
            <a:rect l="l" t="t" r="r" b="b"/>
            <a:pathLst>
              <a:path w="3870946" h="950141">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4" name="Freeform 4"/>
          <p:cNvSpPr/>
          <p:nvPr/>
        </p:nvSpPr>
        <p:spPr>
          <a:xfrm>
            <a:off x="13987877" y="-2158204"/>
            <a:ext cx="4980952" cy="3731186"/>
          </a:xfrm>
          <a:custGeom>
            <a:avLst/>
            <a:gdLst/>
            <a:ahLst/>
            <a:cxnLst/>
            <a:rect l="l" t="t" r="r" b="b"/>
            <a:pathLst>
              <a:path w="4980952" h="3731186">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tr-TR"/>
          </a:p>
        </p:txBody>
      </p:sp>
      <p:sp>
        <p:nvSpPr>
          <p:cNvPr id="5" name="Freeform 5"/>
          <p:cNvSpPr/>
          <p:nvPr/>
        </p:nvSpPr>
        <p:spPr>
          <a:xfrm>
            <a:off x="14849039" y="8593433"/>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tr-TR"/>
          </a:p>
        </p:txBody>
      </p:sp>
      <p:sp>
        <p:nvSpPr>
          <p:cNvPr id="6" name="Freeform 6"/>
          <p:cNvSpPr/>
          <p:nvPr/>
        </p:nvSpPr>
        <p:spPr>
          <a:xfrm>
            <a:off x="-848571" y="-744412"/>
            <a:ext cx="2597326" cy="2796583"/>
          </a:xfrm>
          <a:custGeom>
            <a:avLst/>
            <a:gdLst/>
            <a:ahLst/>
            <a:cxnLst/>
            <a:rect l="l" t="t" r="r" b="b"/>
            <a:pathLst>
              <a:path w="2597326" h="2796583">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tr-TR"/>
          </a:p>
        </p:txBody>
      </p:sp>
      <p:sp>
        <p:nvSpPr>
          <p:cNvPr id="7" name="Freeform 7"/>
          <p:cNvSpPr/>
          <p:nvPr/>
        </p:nvSpPr>
        <p:spPr>
          <a:xfrm>
            <a:off x="9246056" y="2835354"/>
            <a:ext cx="9041944" cy="5877953"/>
          </a:xfrm>
          <a:custGeom>
            <a:avLst/>
            <a:gdLst/>
            <a:ahLst/>
            <a:cxnLst/>
            <a:rect l="l" t="t" r="r" b="b"/>
            <a:pathLst>
              <a:path w="9041944" h="5877953">
                <a:moveTo>
                  <a:pt x="0" y="0"/>
                </a:moveTo>
                <a:lnTo>
                  <a:pt x="9041944" y="0"/>
                </a:lnTo>
                <a:lnTo>
                  <a:pt x="9041944" y="5877953"/>
                </a:lnTo>
                <a:lnTo>
                  <a:pt x="0" y="5877953"/>
                </a:lnTo>
                <a:lnTo>
                  <a:pt x="0" y="0"/>
                </a:lnTo>
                <a:close/>
              </a:path>
            </a:pathLst>
          </a:custGeom>
          <a:blipFill>
            <a:blip r:embed="rId11"/>
            <a:stretch>
              <a:fillRect t="-33408" r="-20156" b="-21852"/>
            </a:stretch>
          </a:blipFill>
        </p:spPr>
        <p:txBody>
          <a:bodyPr/>
          <a:lstStyle/>
          <a:p>
            <a:endParaRPr lang="tr-TR"/>
          </a:p>
        </p:txBody>
      </p:sp>
      <p:sp>
        <p:nvSpPr>
          <p:cNvPr id="8" name="Freeform 8"/>
          <p:cNvSpPr/>
          <p:nvPr/>
        </p:nvSpPr>
        <p:spPr>
          <a:xfrm>
            <a:off x="9246056" y="1573693"/>
            <a:ext cx="9041944" cy="1261661"/>
          </a:xfrm>
          <a:custGeom>
            <a:avLst/>
            <a:gdLst/>
            <a:ahLst/>
            <a:cxnLst/>
            <a:rect l="l" t="t" r="r" b="b"/>
            <a:pathLst>
              <a:path w="9041944" h="1261661">
                <a:moveTo>
                  <a:pt x="0" y="0"/>
                </a:moveTo>
                <a:lnTo>
                  <a:pt x="9041944" y="0"/>
                </a:lnTo>
                <a:lnTo>
                  <a:pt x="9041944" y="1261661"/>
                </a:lnTo>
                <a:lnTo>
                  <a:pt x="0" y="1261661"/>
                </a:lnTo>
                <a:lnTo>
                  <a:pt x="0" y="0"/>
                </a:lnTo>
                <a:close/>
              </a:path>
            </a:pathLst>
          </a:custGeom>
          <a:blipFill>
            <a:blip r:embed="rId12"/>
            <a:stretch>
              <a:fillRect r="-22667"/>
            </a:stretch>
          </a:blipFill>
        </p:spPr>
        <p:txBody>
          <a:bodyPr/>
          <a:lstStyle/>
          <a:p>
            <a:endParaRPr lang="tr-TR"/>
          </a:p>
        </p:txBody>
      </p:sp>
      <p:sp>
        <p:nvSpPr>
          <p:cNvPr id="9" name="TextBox 9"/>
          <p:cNvSpPr txBox="1"/>
          <p:nvPr/>
        </p:nvSpPr>
        <p:spPr>
          <a:xfrm>
            <a:off x="3776208" y="387675"/>
            <a:ext cx="10556334" cy="613393"/>
          </a:xfrm>
          <a:prstGeom prst="rect">
            <a:avLst/>
          </a:prstGeom>
        </p:spPr>
        <p:txBody>
          <a:bodyPr lIns="0" tIns="0" rIns="0" bIns="0" rtlCol="0" anchor="t">
            <a:spAutoFit/>
          </a:bodyPr>
          <a:lstStyle/>
          <a:p>
            <a:pPr algn="ctr">
              <a:lnSpc>
                <a:spcPts val="5039"/>
              </a:lnSpc>
              <a:spcBef>
                <a:spcPct val="0"/>
              </a:spcBef>
            </a:pPr>
            <a:r>
              <a:rPr lang="en-US" sz="3599" b="1">
                <a:solidFill>
                  <a:srgbClr val="000000"/>
                </a:solidFill>
                <a:latin typeface="DM Sans Bold"/>
                <a:ea typeface="DM Sans Bold"/>
                <a:cs typeface="DM Sans Bold"/>
                <a:sym typeface="DM Sans Bold"/>
              </a:rPr>
              <a:t>LLM Parametre Sayısı ve Context Window Limiti</a:t>
            </a:r>
          </a:p>
        </p:txBody>
      </p:sp>
      <p:sp>
        <p:nvSpPr>
          <p:cNvPr id="10" name="TextBox 10"/>
          <p:cNvSpPr txBox="1"/>
          <p:nvPr/>
        </p:nvSpPr>
        <p:spPr>
          <a:xfrm>
            <a:off x="450092" y="2988494"/>
            <a:ext cx="8697322" cy="3577224"/>
          </a:xfrm>
          <a:prstGeom prst="rect">
            <a:avLst/>
          </a:prstGeom>
        </p:spPr>
        <p:txBody>
          <a:bodyPr lIns="0" tIns="0" rIns="0" bIns="0" rtlCol="0" anchor="t">
            <a:spAutoFit/>
          </a:bodyPr>
          <a:lstStyle/>
          <a:p>
            <a:pPr algn="l">
              <a:lnSpc>
                <a:spcPts val="6551"/>
              </a:lnSpc>
            </a:pPr>
            <a:r>
              <a:rPr lang="en-US" sz="4679" b="1">
                <a:solidFill>
                  <a:srgbClr val="000000"/>
                </a:solidFill>
                <a:latin typeface="DM Sans Bold"/>
                <a:ea typeface="DM Sans Bold"/>
                <a:cs typeface="DM Sans Bold"/>
                <a:sym typeface="DM Sans Bold"/>
              </a:rPr>
              <a:t>Parametre Sayısı</a:t>
            </a:r>
          </a:p>
          <a:p>
            <a:pPr marL="673522" lvl="1" indent="-336761" algn="l">
              <a:lnSpc>
                <a:spcPts val="4367"/>
              </a:lnSpc>
              <a:spcBef>
                <a:spcPct val="0"/>
              </a:spcBef>
              <a:buFont typeface="Arial"/>
              <a:buChar char="•"/>
            </a:pPr>
            <a:r>
              <a:rPr lang="en-US" sz="3119" b="1">
                <a:solidFill>
                  <a:srgbClr val="000000"/>
                </a:solidFill>
                <a:latin typeface="DM Sans Bold"/>
                <a:ea typeface="DM Sans Bold"/>
                <a:cs typeface="DM Sans Bold"/>
                <a:sym typeface="DM Sans Bold"/>
              </a:rPr>
              <a:t>LLM'lerin parametre sayısı, modelin öğrenme kapasitesini ve dildeki karmaşık ilişkileri ne kadar iyi anlayıp üretebileceğini belirleyen sayısal ağırlıkların toplamıdır.</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tr-TR"/>
          </a:p>
        </p:txBody>
      </p:sp>
      <p:sp>
        <p:nvSpPr>
          <p:cNvPr id="3" name="Freeform 3"/>
          <p:cNvSpPr/>
          <p:nvPr/>
        </p:nvSpPr>
        <p:spPr>
          <a:xfrm>
            <a:off x="-848571" y="8919661"/>
            <a:ext cx="3870946" cy="950141"/>
          </a:xfrm>
          <a:custGeom>
            <a:avLst/>
            <a:gdLst/>
            <a:ahLst/>
            <a:cxnLst/>
            <a:rect l="l" t="t" r="r" b="b"/>
            <a:pathLst>
              <a:path w="3870946" h="950141">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4" name="Freeform 4"/>
          <p:cNvSpPr/>
          <p:nvPr/>
        </p:nvSpPr>
        <p:spPr>
          <a:xfrm>
            <a:off x="13987877" y="-2158204"/>
            <a:ext cx="4980952" cy="3731186"/>
          </a:xfrm>
          <a:custGeom>
            <a:avLst/>
            <a:gdLst/>
            <a:ahLst/>
            <a:cxnLst/>
            <a:rect l="l" t="t" r="r" b="b"/>
            <a:pathLst>
              <a:path w="4980952" h="3731186">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tr-TR"/>
          </a:p>
        </p:txBody>
      </p:sp>
      <p:sp>
        <p:nvSpPr>
          <p:cNvPr id="5" name="Freeform 5"/>
          <p:cNvSpPr/>
          <p:nvPr/>
        </p:nvSpPr>
        <p:spPr>
          <a:xfrm>
            <a:off x="14849039" y="8593433"/>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tr-TR"/>
          </a:p>
        </p:txBody>
      </p:sp>
      <p:sp>
        <p:nvSpPr>
          <p:cNvPr id="6" name="Freeform 6"/>
          <p:cNvSpPr/>
          <p:nvPr/>
        </p:nvSpPr>
        <p:spPr>
          <a:xfrm>
            <a:off x="-848571" y="-744412"/>
            <a:ext cx="2597326" cy="2796583"/>
          </a:xfrm>
          <a:custGeom>
            <a:avLst/>
            <a:gdLst/>
            <a:ahLst/>
            <a:cxnLst/>
            <a:rect l="l" t="t" r="r" b="b"/>
            <a:pathLst>
              <a:path w="2597326" h="2796583">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tr-TR"/>
          </a:p>
        </p:txBody>
      </p:sp>
      <p:sp>
        <p:nvSpPr>
          <p:cNvPr id="7" name="Freeform 7"/>
          <p:cNvSpPr/>
          <p:nvPr/>
        </p:nvSpPr>
        <p:spPr>
          <a:xfrm>
            <a:off x="9246056" y="2835354"/>
            <a:ext cx="9041944" cy="5877953"/>
          </a:xfrm>
          <a:custGeom>
            <a:avLst/>
            <a:gdLst/>
            <a:ahLst/>
            <a:cxnLst/>
            <a:rect l="l" t="t" r="r" b="b"/>
            <a:pathLst>
              <a:path w="9041944" h="5877953">
                <a:moveTo>
                  <a:pt x="0" y="0"/>
                </a:moveTo>
                <a:lnTo>
                  <a:pt x="9041944" y="0"/>
                </a:lnTo>
                <a:lnTo>
                  <a:pt x="9041944" y="5877953"/>
                </a:lnTo>
                <a:lnTo>
                  <a:pt x="0" y="5877953"/>
                </a:lnTo>
                <a:lnTo>
                  <a:pt x="0" y="0"/>
                </a:lnTo>
                <a:close/>
              </a:path>
            </a:pathLst>
          </a:custGeom>
          <a:blipFill>
            <a:blip r:embed="rId11"/>
            <a:stretch>
              <a:fillRect t="-33408" r="-20156" b="-21852"/>
            </a:stretch>
          </a:blipFill>
        </p:spPr>
        <p:txBody>
          <a:bodyPr/>
          <a:lstStyle/>
          <a:p>
            <a:endParaRPr lang="tr-TR"/>
          </a:p>
        </p:txBody>
      </p:sp>
      <p:sp>
        <p:nvSpPr>
          <p:cNvPr id="8" name="Freeform 8"/>
          <p:cNvSpPr/>
          <p:nvPr/>
        </p:nvSpPr>
        <p:spPr>
          <a:xfrm>
            <a:off x="9246056" y="1573693"/>
            <a:ext cx="9041944" cy="1261661"/>
          </a:xfrm>
          <a:custGeom>
            <a:avLst/>
            <a:gdLst/>
            <a:ahLst/>
            <a:cxnLst/>
            <a:rect l="l" t="t" r="r" b="b"/>
            <a:pathLst>
              <a:path w="9041944" h="1261661">
                <a:moveTo>
                  <a:pt x="0" y="0"/>
                </a:moveTo>
                <a:lnTo>
                  <a:pt x="9041944" y="0"/>
                </a:lnTo>
                <a:lnTo>
                  <a:pt x="9041944" y="1261661"/>
                </a:lnTo>
                <a:lnTo>
                  <a:pt x="0" y="1261661"/>
                </a:lnTo>
                <a:lnTo>
                  <a:pt x="0" y="0"/>
                </a:lnTo>
                <a:close/>
              </a:path>
            </a:pathLst>
          </a:custGeom>
          <a:blipFill>
            <a:blip r:embed="rId12"/>
            <a:stretch>
              <a:fillRect r="-22667"/>
            </a:stretch>
          </a:blipFill>
        </p:spPr>
        <p:txBody>
          <a:bodyPr/>
          <a:lstStyle/>
          <a:p>
            <a:endParaRPr lang="tr-TR"/>
          </a:p>
        </p:txBody>
      </p:sp>
      <p:sp>
        <p:nvSpPr>
          <p:cNvPr id="9" name="TextBox 9"/>
          <p:cNvSpPr txBox="1"/>
          <p:nvPr/>
        </p:nvSpPr>
        <p:spPr>
          <a:xfrm>
            <a:off x="3776208" y="387675"/>
            <a:ext cx="10556334" cy="613393"/>
          </a:xfrm>
          <a:prstGeom prst="rect">
            <a:avLst/>
          </a:prstGeom>
        </p:spPr>
        <p:txBody>
          <a:bodyPr lIns="0" tIns="0" rIns="0" bIns="0" rtlCol="0" anchor="t">
            <a:spAutoFit/>
          </a:bodyPr>
          <a:lstStyle/>
          <a:p>
            <a:pPr algn="ctr">
              <a:lnSpc>
                <a:spcPts val="5039"/>
              </a:lnSpc>
              <a:spcBef>
                <a:spcPct val="0"/>
              </a:spcBef>
            </a:pPr>
            <a:r>
              <a:rPr lang="en-US" sz="3599" b="1">
                <a:solidFill>
                  <a:srgbClr val="000000"/>
                </a:solidFill>
                <a:latin typeface="DM Sans Bold"/>
                <a:ea typeface="DM Sans Bold"/>
                <a:cs typeface="DM Sans Bold"/>
                <a:sym typeface="DM Sans Bold"/>
              </a:rPr>
              <a:t>LLM Parametre Sayısı ve Context Window Limiti</a:t>
            </a:r>
          </a:p>
        </p:txBody>
      </p:sp>
      <p:sp>
        <p:nvSpPr>
          <p:cNvPr id="10" name="TextBox 10"/>
          <p:cNvSpPr txBox="1"/>
          <p:nvPr/>
        </p:nvSpPr>
        <p:spPr>
          <a:xfrm>
            <a:off x="450092" y="2988494"/>
            <a:ext cx="8697322" cy="3024846"/>
          </a:xfrm>
          <a:prstGeom prst="rect">
            <a:avLst/>
          </a:prstGeom>
        </p:spPr>
        <p:txBody>
          <a:bodyPr lIns="0" tIns="0" rIns="0" bIns="0" rtlCol="0" anchor="t">
            <a:spAutoFit/>
          </a:bodyPr>
          <a:lstStyle/>
          <a:p>
            <a:pPr algn="l">
              <a:lnSpc>
                <a:spcPts val="6551"/>
              </a:lnSpc>
            </a:pPr>
            <a:r>
              <a:rPr lang="en-US" sz="4679" b="1">
                <a:solidFill>
                  <a:srgbClr val="000000"/>
                </a:solidFill>
                <a:latin typeface="DM Sans Bold"/>
                <a:ea typeface="DM Sans Bold"/>
                <a:cs typeface="DM Sans Bold"/>
                <a:sym typeface="DM Sans Bold"/>
              </a:rPr>
              <a:t>Context Window</a:t>
            </a:r>
          </a:p>
          <a:p>
            <a:pPr marL="673522" lvl="1" indent="-336761" algn="l">
              <a:lnSpc>
                <a:spcPts val="4367"/>
              </a:lnSpc>
              <a:spcBef>
                <a:spcPct val="0"/>
              </a:spcBef>
              <a:buFont typeface="Arial"/>
              <a:buChar char="•"/>
            </a:pPr>
            <a:r>
              <a:rPr lang="en-US" sz="3119" b="1">
                <a:solidFill>
                  <a:srgbClr val="000000"/>
                </a:solidFill>
                <a:latin typeface="DM Sans Bold"/>
                <a:ea typeface="DM Sans Bold"/>
                <a:cs typeface="DM Sans Bold"/>
                <a:sym typeface="DM Sans Bold"/>
              </a:rPr>
              <a:t>LLM'lerin context window'u, modelin bir seferde işleyebileceği maksimum giriş (prompt) ve yanıt (çıktı) token uzunluğunu belirleyen kapasitesidir.</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tr-TR"/>
          </a:p>
        </p:txBody>
      </p:sp>
      <p:sp>
        <p:nvSpPr>
          <p:cNvPr id="3" name="Freeform 3"/>
          <p:cNvSpPr/>
          <p:nvPr/>
        </p:nvSpPr>
        <p:spPr>
          <a:xfrm>
            <a:off x="-848571" y="8919661"/>
            <a:ext cx="3870946" cy="950141"/>
          </a:xfrm>
          <a:custGeom>
            <a:avLst/>
            <a:gdLst/>
            <a:ahLst/>
            <a:cxnLst/>
            <a:rect l="l" t="t" r="r" b="b"/>
            <a:pathLst>
              <a:path w="3870946" h="950141">
                <a:moveTo>
                  <a:pt x="0" y="0"/>
                </a:moveTo>
                <a:lnTo>
                  <a:pt x="3870946" y="0"/>
                </a:lnTo>
                <a:lnTo>
                  <a:pt x="3870946" y="950141"/>
                </a:lnTo>
                <a:lnTo>
                  <a:pt x="0" y="95014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4" name="Freeform 4"/>
          <p:cNvSpPr/>
          <p:nvPr/>
        </p:nvSpPr>
        <p:spPr>
          <a:xfrm>
            <a:off x="13987877" y="-2158204"/>
            <a:ext cx="4980952" cy="3731186"/>
          </a:xfrm>
          <a:custGeom>
            <a:avLst/>
            <a:gdLst/>
            <a:ahLst/>
            <a:cxnLst/>
            <a:rect l="l" t="t" r="r" b="b"/>
            <a:pathLst>
              <a:path w="4980952" h="3731186">
                <a:moveTo>
                  <a:pt x="0" y="0"/>
                </a:moveTo>
                <a:lnTo>
                  <a:pt x="4980951" y="0"/>
                </a:lnTo>
                <a:lnTo>
                  <a:pt x="4980951" y="3731186"/>
                </a:lnTo>
                <a:lnTo>
                  <a:pt x="0" y="3731186"/>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tr-TR"/>
          </a:p>
        </p:txBody>
      </p:sp>
      <p:sp>
        <p:nvSpPr>
          <p:cNvPr id="5" name="Freeform 5"/>
          <p:cNvSpPr/>
          <p:nvPr/>
        </p:nvSpPr>
        <p:spPr>
          <a:xfrm>
            <a:off x="14849039" y="8593433"/>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tr-TR"/>
          </a:p>
        </p:txBody>
      </p:sp>
      <p:sp>
        <p:nvSpPr>
          <p:cNvPr id="6" name="Freeform 6"/>
          <p:cNvSpPr/>
          <p:nvPr/>
        </p:nvSpPr>
        <p:spPr>
          <a:xfrm>
            <a:off x="-848571" y="-744412"/>
            <a:ext cx="2597326" cy="2796583"/>
          </a:xfrm>
          <a:custGeom>
            <a:avLst/>
            <a:gdLst/>
            <a:ahLst/>
            <a:cxnLst/>
            <a:rect l="l" t="t" r="r" b="b"/>
            <a:pathLst>
              <a:path w="2597326" h="2796583">
                <a:moveTo>
                  <a:pt x="0" y="0"/>
                </a:moveTo>
                <a:lnTo>
                  <a:pt x="2597327" y="0"/>
                </a:lnTo>
                <a:lnTo>
                  <a:pt x="2597327" y="2796583"/>
                </a:lnTo>
                <a:lnTo>
                  <a:pt x="0" y="2796583"/>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tr-TR"/>
          </a:p>
        </p:txBody>
      </p:sp>
      <p:sp>
        <p:nvSpPr>
          <p:cNvPr id="7" name="TextBox 7"/>
          <p:cNvSpPr txBox="1"/>
          <p:nvPr/>
        </p:nvSpPr>
        <p:spPr>
          <a:xfrm>
            <a:off x="5047973" y="838200"/>
            <a:ext cx="8192055" cy="1714145"/>
          </a:xfrm>
          <a:prstGeom prst="rect">
            <a:avLst/>
          </a:prstGeom>
        </p:spPr>
        <p:txBody>
          <a:bodyPr lIns="0" tIns="0" rIns="0" bIns="0" rtlCol="0" anchor="t">
            <a:spAutoFit/>
          </a:bodyPr>
          <a:lstStyle/>
          <a:p>
            <a:pPr algn="ctr">
              <a:lnSpc>
                <a:spcPts val="14045"/>
              </a:lnSpc>
              <a:spcBef>
                <a:spcPct val="0"/>
              </a:spcBef>
            </a:pPr>
            <a:r>
              <a:rPr lang="en-US" sz="10032" b="1">
                <a:solidFill>
                  <a:srgbClr val="000000"/>
                </a:solidFill>
                <a:latin typeface="DM Sans Bold"/>
                <a:ea typeface="DM Sans Bold"/>
                <a:cs typeface="DM Sans Bold"/>
                <a:sym typeface="DM Sans Bold"/>
              </a:rPr>
              <a:t>Token de ne?</a:t>
            </a:r>
          </a:p>
        </p:txBody>
      </p:sp>
      <p:sp>
        <p:nvSpPr>
          <p:cNvPr id="8" name="TextBox 8"/>
          <p:cNvSpPr txBox="1"/>
          <p:nvPr/>
        </p:nvSpPr>
        <p:spPr>
          <a:xfrm>
            <a:off x="2990366" y="3190421"/>
            <a:ext cx="12307267" cy="6063593"/>
          </a:xfrm>
          <a:prstGeom prst="rect">
            <a:avLst/>
          </a:prstGeom>
        </p:spPr>
        <p:txBody>
          <a:bodyPr lIns="0" tIns="0" rIns="0" bIns="0" rtlCol="0" anchor="t">
            <a:spAutoFit/>
          </a:bodyPr>
          <a:lstStyle/>
          <a:p>
            <a:pPr algn="ctr">
              <a:lnSpc>
                <a:spcPts val="4367"/>
              </a:lnSpc>
            </a:pPr>
            <a:r>
              <a:rPr lang="en-US" sz="3119" b="1">
                <a:solidFill>
                  <a:srgbClr val="000000"/>
                </a:solidFill>
                <a:latin typeface="DM Sans Bold"/>
                <a:ea typeface="DM Sans Bold"/>
                <a:cs typeface="DM Sans Bold"/>
                <a:sym typeface="DM Sans Bold"/>
              </a:rPr>
              <a:t>Token, bir dil modelinin metni işlemek için böldüğü en küçük anlamlı birimdir ve kelimeler, kelime parçaları ya da karakterler şeklinde olabilir. Örneğin, "Yapay zeka harikadır!" cümlesi, bir tokenizer tarafından şu şekilde tokenlere ayrılabilir:</a:t>
            </a:r>
          </a:p>
          <a:p>
            <a:pPr algn="ctr">
              <a:lnSpc>
                <a:spcPts val="4367"/>
              </a:lnSpc>
            </a:pPr>
            <a:endParaRPr lang="en-US" sz="3119" b="1">
              <a:solidFill>
                <a:srgbClr val="000000"/>
              </a:solidFill>
              <a:latin typeface="DM Sans Bold"/>
              <a:ea typeface="DM Sans Bold"/>
              <a:cs typeface="DM Sans Bold"/>
              <a:sym typeface="DM Sans Bold"/>
            </a:endParaRPr>
          </a:p>
          <a:p>
            <a:pPr marL="673522" lvl="1" indent="-336761" algn="l">
              <a:lnSpc>
                <a:spcPts val="4367"/>
              </a:lnSpc>
              <a:buFont typeface="Arial"/>
              <a:buChar char="•"/>
            </a:pPr>
            <a:r>
              <a:rPr lang="en-US" sz="3119" b="1">
                <a:solidFill>
                  <a:srgbClr val="000000"/>
                </a:solidFill>
                <a:latin typeface="DM Sans Bold"/>
                <a:ea typeface="DM Sans Bold"/>
                <a:cs typeface="DM Sans Bold"/>
                <a:sym typeface="DM Sans Bold"/>
              </a:rPr>
              <a:t>Tokenler: ["Yapay", "zeka", "harika", "dır", "!"]</a:t>
            </a:r>
          </a:p>
          <a:p>
            <a:pPr marL="673522" lvl="1" indent="-336761" algn="l">
              <a:lnSpc>
                <a:spcPts val="4367"/>
              </a:lnSpc>
              <a:buFont typeface="Arial"/>
              <a:buChar char="•"/>
            </a:pPr>
            <a:r>
              <a:rPr lang="en-US" sz="3119" b="1">
                <a:solidFill>
                  <a:srgbClr val="000000"/>
                </a:solidFill>
                <a:latin typeface="DM Sans Bold"/>
                <a:ea typeface="DM Sans Bold"/>
                <a:cs typeface="DM Sans Bold"/>
                <a:sym typeface="DM Sans Bold"/>
              </a:rPr>
              <a:t>Token Sayısı: 5</a:t>
            </a:r>
          </a:p>
          <a:p>
            <a:pPr algn="l">
              <a:lnSpc>
                <a:spcPts val="4367"/>
              </a:lnSpc>
            </a:pPr>
            <a:endParaRPr lang="en-US" sz="3119" b="1">
              <a:solidFill>
                <a:srgbClr val="000000"/>
              </a:solidFill>
              <a:latin typeface="DM Sans Bold"/>
              <a:ea typeface="DM Sans Bold"/>
              <a:cs typeface="DM Sans Bold"/>
              <a:sym typeface="DM Sans Bold"/>
            </a:endParaRPr>
          </a:p>
          <a:p>
            <a:pPr algn="ctr">
              <a:lnSpc>
                <a:spcPts val="4367"/>
              </a:lnSpc>
            </a:pPr>
            <a:r>
              <a:rPr lang="en-US" sz="3119" b="1">
                <a:solidFill>
                  <a:srgbClr val="000000"/>
                </a:solidFill>
                <a:latin typeface="DM Sans Bold"/>
                <a:ea typeface="DM Sans Bold"/>
                <a:cs typeface="DM Sans Bold"/>
                <a:sym typeface="DM Sans Bold"/>
              </a:rPr>
              <a:t>Neye benziyor?</a:t>
            </a:r>
          </a:p>
          <a:p>
            <a:pPr algn="ctr">
              <a:lnSpc>
                <a:spcPts val="4367"/>
              </a:lnSpc>
            </a:pPr>
            <a:r>
              <a:rPr lang="en-US" sz="3119" b="1" u="sng">
                <a:solidFill>
                  <a:srgbClr val="000000"/>
                </a:solidFill>
                <a:latin typeface="DM Sans Bold"/>
                <a:ea typeface="DM Sans Bold"/>
                <a:cs typeface="DM Sans Bold"/>
                <a:sym typeface="DM Sans Bold"/>
                <a:hlinkClick r:id="rId11" tooltip="https://platform.openai.com/tokenizer"/>
              </a:rPr>
              <a:t>OpenAI</a:t>
            </a:r>
            <a:r>
              <a:rPr lang="en-US" sz="3119" u="sng">
                <a:solidFill>
                  <a:srgbClr val="000000"/>
                </a:solidFill>
                <a:latin typeface="DM Sans"/>
                <a:ea typeface="DM Sans"/>
                <a:cs typeface="DM Sans"/>
                <a:sym typeface="DM Sans"/>
                <a:hlinkClick r:id="rId11" tooltip="https://platform.openai.com/tokenizer"/>
              </a:rPr>
              <a:t> </a:t>
            </a:r>
            <a:r>
              <a:rPr lang="en-US" sz="3119" b="1" u="sng">
                <a:solidFill>
                  <a:srgbClr val="000000"/>
                </a:solidFill>
                <a:latin typeface="DM Sans Bold"/>
                <a:ea typeface="DM Sans Bold"/>
                <a:cs typeface="DM Sans Bold"/>
                <a:sym typeface="DM Sans Bold"/>
                <a:hlinkClick r:id="rId11" tooltip="https://platform.openai.com/tokenizer"/>
              </a:rPr>
              <a:t>Tokenizer</a:t>
            </a:r>
          </a:p>
          <a:p>
            <a:pPr algn="ctr">
              <a:lnSpc>
                <a:spcPts val="4367"/>
              </a:lnSpc>
              <a:spcBef>
                <a:spcPct val="0"/>
              </a:spcBef>
            </a:pPr>
            <a:endParaRPr lang="en-US" sz="3119" b="1" u="sng">
              <a:solidFill>
                <a:srgbClr val="000000"/>
              </a:solidFill>
              <a:latin typeface="DM Sans Bold"/>
              <a:ea typeface="DM Sans Bold"/>
              <a:cs typeface="DM Sans Bold"/>
              <a:sym typeface="DM Sans Bold"/>
              <a:hlinkClick r:id="rId11" tooltip="https://platform.openai.com/tokenize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tr-TR"/>
          </a:p>
        </p:txBody>
      </p:sp>
      <p:sp>
        <p:nvSpPr>
          <p:cNvPr id="3" name="Freeform 3"/>
          <p:cNvSpPr/>
          <p:nvPr/>
        </p:nvSpPr>
        <p:spPr>
          <a:xfrm>
            <a:off x="10994934" y="2091045"/>
            <a:ext cx="6264366" cy="6104909"/>
          </a:xfrm>
          <a:custGeom>
            <a:avLst/>
            <a:gdLst/>
            <a:ahLst/>
            <a:cxnLst/>
            <a:rect l="l" t="t" r="r" b="b"/>
            <a:pathLst>
              <a:path w="6264366" h="6104909">
                <a:moveTo>
                  <a:pt x="0" y="0"/>
                </a:moveTo>
                <a:lnTo>
                  <a:pt x="6264366" y="0"/>
                </a:lnTo>
                <a:lnTo>
                  <a:pt x="6264366" y="6104910"/>
                </a:lnTo>
                <a:lnTo>
                  <a:pt x="0" y="610491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4" name="TextBox 4"/>
          <p:cNvSpPr txBox="1"/>
          <p:nvPr/>
        </p:nvSpPr>
        <p:spPr>
          <a:xfrm>
            <a:off x="1504950" y="2345772"/>
            <a:ext cx="7848753" cy="2282082"/>
          </a:xfrm>
          <a:prstGeom prst="rect">
            <a:avLst/>
          </a:prstGeom>
        </p:spPr>
        <p:txBody>
          <a:bodyPr lIns="0" tIns="0" rIns="0" bIns="0" rtlCol="0" anchor="t">
            <a:spAutoFit/>
          </a:bodyPr>
          <a:lstStyle/>
          <a:p>
            <a:pPr algn="l">
              <a:lnSpc>
                <a:spcPts val="8730"/>
              </a:lnSpc>
            </a:pPr>
            <a:r>
              <a:rPr lang="en-US" sz="9000" b="1">
                <a:solidFill>
                  <a:srgbClr val="000000"/>
                </a:solidFill>
                <a:latin typeface="DM Sans Bold"/>
                <a:ea typeface="DM Sans Bold"/>
                <a:cs typeface="DM Sans Bold"/>
                <a:sym typeface="DM Sans Bold"/>
              </a:rPr>
              <a:t>LLM’leri nasıl çalıştırırız?</a:t>
            </a:r>
          </a:p>
        </p:txBody>
      </p:sp>
      <p:sp>
        <p:nvSpPr>
          <p:cNvPr id="5" name="TextBox 5"/>
          <p:cNvSpPr txBox="1"/>
          <p:nvPr/>
        </p:nvSpPr>
        <p:spPr>
          <a:xfrm>
            <a:off x="1504950" y="4769457"/>
            <a:ext cx="7707571" cy="1613428"/>
          </a:xfrm>
          <a:prstGeom prst="rect">
            <a:avLst/>
          </a:prstGeom>
        </p:spPr>
        <p:txBody>
          <a:bodyPr lIns="0" tIns="0" rIns="0" bIns="0" rtlCol="0" anchor="t">
            <a:spAutoFit/>
          </a:bodyPr>
          <a:lstStyle/>
          <a:p>
            <a:pPr marL="1036304" lvl="1" indent="-518152" algn="l">
              <a:lnSpc>
                <a:spcPts val="6479"/>
              </a:lnSpc>
              <a:buFont typeface="Arial"/>
              <a:buChar char="•"/>
            </a:pPr>
            <a:r>
              <a:rPr lang="en-US" sz="4799" spc="287">
                <a:solidFill>
                  <a:srgbClr val="000000"/>
                </a:solidFill>
                <a:latin typeface="DM Sans"/>
                <a:ea typeface="DM Sans"/>
                <a:cs typeface="DM Sans"/>
                <a:sym typeface="DM Sans"/>
              </a:rPr>
              <a:t>Local</a:t>
            </a:r>
          </a:p>
          <a:p>
            <a:pPr marL="1036304" lvl="1" indent="-518152" algn="l">
              <a:lnSpc>
                <a:spcPts val="6479"/>
              </a:lnSpc>
              <a:spcBef>
                <a:spcPct val="0"/>
              </a:spcBef>
              <a:buFont typeface="Arial"/>
              <a:buChar char="•"/>
            </a:pPr>
            <a:r>
              <a:rPr lang="en-US" sz="4799" spc="287">
                <a:solidFill>
                  <a:srgbClr val="000000"/>
                </a:solidFill>
                <a:latin typeface="DM Sans"/>
                <a:ea typeface="DM Sans"/>
                <a:cs typeface="DM Sans"/>
                <a:sym typeface="DM Sans"/>
              </a:rPr>
              <a:t>Cloud</a:t>
            </a:r>
          </a:p>
        </p:txBody>
      </p:sp>
      <p:sp>
        <p:nvSpPr>
          <p:cNvPr id="6" name="Freeform 6"/>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tr-TR"/>
          </a:p>
        </p:txBody>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tr-TR"/>
          </a:p>
        </p:txBody>
      </p:sp>
      <p:sp>
        <p:nvSpPr>
          <p:cNvPr id="8" name="Freeform 8"/>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tr-TR"/>
          </a:p>
        </p:txBody>
      </p:sp>
      <p:sp>
        <p:nvSpPr>
          <p:cNvPr id="9" name="Freeform 9"/>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tr-TR"/>
          </a:p>
        </p:txBody>
      </p:sp>
      <p:sp>
        <p:nvSpPr>
          <p:cNvPr id="10" name="Freeform 10"/>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tr-T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tr-TR"/>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tr-TR"/>
          </a:p>
        </p:txBody>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tr-TR"/>
          </a:p>
        </p:txBody>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tr-TR"/>
          </a:p>
        </p:txBody>
      </p:sp>
      <p:sp>
        <p:nvSpPr>
          <p:cNvPr id="6" name="Freeform 6"/>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tr-TR"/>
          </a:p>
        </p:txBody>
      </p:sp>
      <p:sp>
        <p:nvSpPr>
          <p:cNvPr id="7" name="Freeform 7"/>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tr-TR"/>
          </a:p>
        </p:txBody>
      </p:sp>
      <p:sp>
        <p:nvSpPr>
          <p:cNvPr id="8" name="Freeform 8"/>
          <p:cNvSpPr/>
          <p:nvPr/>
        </p:nvSpPr>
        <p:spPr>
          <a:xfrm>
            <a:off x="417975" y="525776"/>
            <a:ext cx="17663425" cy="9235448"/>
          </a:xfrm>
          <a:custGeom>
            <a:avLst/>
            <a:gdLst/>
            <a:ahLst/>
            <a:cxnLst/>
            <a:rect l="l" t="t" r="r" b="b"/>
            <a:pathLst>
              <a:path w="17663425" h="9235448">
                <a:moveTo>
                  <a:pt x="0" y="0"/>
                </a:moveTo>
                <a:lnTo>
                  <a:pt x="17663425" y="0"/>
                </a:lnTo>
                <a:lnTo>
                  <a:pt x="17663425" y="9235448"/>
                </a:lnTo>
                <a:lnTo>
                  <a:pt x="0" y="9235448"/>
                </a:lnTo>
                <a:lnTo>
                  <a:pt x="0" y="0"/>
                </a:lnTo>
                <a:close/>
              </a:path>
            </a:pathLst>
          </a:custGeom>
          <a:blipFill>
            <a:blip r:embed="rId13"/>
            <a:stretch>
              <a:fillRect/>
            </a:stretch>
          </a:blipFill>
        </p:spPr>
        <p:txBody>
          <a:bodyPr/>
          <a:lstStyle/>
          <a:p>
            <a:endParaRPr lang="tr-T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tr-TR"/>
          </a:p>
        </p:txBody>
      </p:sp>
      <p:sp>
        <p:nvSpPr>
          <p:cNvPr id="3" name="Freeform 3"/>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tr-TR"/>
          </a:p>
        </p:txBody>
      </p:sp>
      <p:sp>
        <p:nvSpPr>
          <p:cNvPr id="4" name="Freeform 4"/>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tr-TR"/>
          </a:p>
        </p:txBody>
      </p:sp>
      <p:sp>
        <p:nvSpPr>
          <p:cNvPr id="5" name="Freeform 5"/>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tr-TR"/>
          </a:p>
        </p:txBody>
      </p:sp>
      <p:sp>
        <p:nvSpPr>
          <p:cNvPr id="6" name="Freeform 6"/>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tr-TR"/>
          </a:p>
        </p:txBody>
      </p:sp>
      <p:sp>
        <p:nvSpPr>
          <p:cNvPr id="7" name="Freeform 7"/>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tr-TR"/>
          </a:p>
        </p:txBody>
      </p:sp>
      <p:sp>
        <p:nvSpPr>
          <p:cNvPr id="8" name="Freeform 8"/>
          <p:cNvSpPr/>
          <p:nvPr/>
        </p:nvSpPr>
        <p:spPr>
          <a:xfrm>
            <a:off x="2086831" y="21535"/>
            <a:ext cx="14904486" cy="10265465"/>
          </a:xfrm>
          <a:custGeom>
            <a:avLst/>
            <a:gdLst/>
            <a:ahLst/>
            <a:cxnLst/>
            <a:rect l="l" t="t" r="r" b="b"/>
            <a:pathLst>
              <a:path w="14904486" h="10265465">
                <a:moveTo>
                  <a:pt x="0" y="0"/>
                </a:moveTo>
                <a:lnTo>
                  <a:pt x="14904486" y="0"/>
                </a:lnTo>
                <a:lnTo>
                  <a:pt x="14904486" y="10265465"/>
                </a:lnTo>
                <a:lnTo>
                  <a:pt x="0" y="10265465"/>
                </a:lnTo>
                <a:lnTo>
                  <a:pt x="0" y="0"/>
                </a:lnTo>
                <a:close/>
              </a:path>
            </a:pathLst>
          </a:custGeom>
          <a:blipFill>
            <a:blip r:embed="rId13"/>
            <a:stretch>
              <a:fillRect/>
            </a:stretch>
          </a:blipFill>
        </p:spPr>
        <p:txBody>
          <a:bodyPr/>
          <a:lstStyle/>
          <a:p>
            <a:endParaRPr lang="tr-T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tr-TR"/>
          </a:p>
        </p:txBody>
      </p:sp>
      <p:sp>
        <p:nvSpPr>
          <p:cNvPr id="3" name="Freeform 3"/>
          <p:cNvSpPr/>
          <p:nvPr/>
        </p:nvSpPr>
        <p:spPr>
          <a:xfrm>
            <a:off x="12437788" y="1170102"/>
            <a:ext cx="4208573" cy="4247184"/>
          </a:xfrm>
          <a:custGeom>
            <a:avLst/>
            <a:gdLst/>
            <a:ahLst/>
            <a:cxnLst/>
            <a:rect l="l" t="t" r="r" b="b"/>
            <a:pathLst>
              <a:path w="4208573" h="4247184">
                <a:moveTo>
                  <a:pt x="0" y="0"/>
                </a:moveTo>
                <a:lnTo>
                  <a:pt x="4208573" y="0"/>
                </a:lnTo>
                <a:lnTo>
                  <a:pt x="4208573"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tr-TR"/>
          </a:p>
        </p:txBody>
      </p:sp>
      <p:sp>
        <p:nvSpPr>
          <p:cNvPr id="4" name="Freeform 4"/>
          <p:cNvSpPr/>
          <p:nvPr/>
        </p:nvSpPr>
        <p:spPr>
          <a:xfrm>
            <a:off x="13216800" y="1781669"/>
            <a:ext cx="5956731" cy="6527925"/>
          </a:xfrm>
          <a:custGeom>
            <a:avLst/>
            <a:gdLst/>
            <a:ahLst/>
            <a:cxnLst/>
            <a:rect l="l" t="t" r="r" b="b"/>
            <a:pathLst>
              <a:path w="5956731" h="6527925">
                <a:moveTo>
                  <a:pt x="0" y="0"/>
                </a:moveTo>
                <a:lnTo>
                  <a:pt x="5956731" y="0"/>
                </a:lnTo>
                <a:lnTo>
                  <a:pt x="5956731" y="6527925"/>
                </a:lnTo>
                <a:lnTo>
                  <a:pt x="0" y="65279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5" name="TextBox 5"/>
          <p:cNvSpPr txBox="1"/>
          <p:nvPr/>
        </p:nvSpPr>
        <p:spPr>
          <a:xfrm>
            <a:off x="3024129" y="1338070"/>
            <a:ext cx="8092094" cy="1504958"/>
          </a:xfrm>
          <a:prstGeom prst="rect">
            <a:avLst/>
          </a:prstGeom>
        </p:spPr>
        <p:txBody>
          <a:bodyPr lIns="0" tIns="0" rIns="0" bIns="0" rtlCol="0" anchor="t">
            <a:spAutoFit/>
          </a:bodyPr>
          <a:lstStyle/>
          <a:p>
            <a:pPr algn="l">
              <a:lnSpc>
                <a:spcPts val="8730"/>
              </a:lnSpc>
            </a:pPr>
            <a:r>
              <a:rPr lang="en-US" sz="9000" b="1">
                <a:solidFill>
                  <a:srgbClr val="000000"/>
                </a:solidFill>
                <a:latin typeface="DM Sans Bold"/>
                <a:ea typeface="DM Sans Bold"/>
                <a:cs typeface="DM Sans Bold"/>
                <a:sym typeface="DM Sans Bold"/>
              </a:rPr>
              <a:t>API nedir?</a:t>
            </a:r>
          </a:p>
          <a:p>
            <a:pPr algn="l">
              <a:lnSpc>
                <a:spcPts val="3298"/>
              </a:lnSpc>
            </a:pPr>
            <a:r>
              <a:rPr lang="en-US" sz="3400" b="1">
                <a:solidFill>
                  <a:srgbClr val="000000"/>
                </a:solidFill>
                <a:latin typeface="DM Sans Bold"/>
                <a:ea typeface="DM Sans Bold"/>
                <a:cs typeface="DM Sans Bold"/>
                <a:sym typeface="DM Sans Bold"/>
              </a:rPr>
              <a:t>(Application Programming Interface)</a:t>
            </a:r>
          </a:p>
        </p:txBody>
      </p:sp>
      <p:sp>
        <p:nvSpPr>
          <p:cNvPr id="6" name="TextBox 6"/>
          <p:cNvSpPr txBox="1"/>
          <p:nvPr/>
        </p:nvSpPr>
        <p:spPr>
          <a:xfrm>
            <a:off x="561107" y="3192325"/>
            <a:ext cx="11478349" cy="4955607"/>
          </a:xfrm>
          <a:prstGeom prst="rect">
            <a:avLst/>
          </a:prstGeom>
        </p:spPr>
        <p:txBody>
          <a:bodyPr lIns="0" tIns="0" rIns="0" bIns="0" rtlCol="0" anchor="t">
            <a:spAutoFit/>
          </a:bodyPr>
          <a:lstStyle/>
          <a:p>
            <a:pPr algn="l">
              <a:lnSpc>
                <a:spcPts val="4020"/>
              </a:lnSpc>
            </a:pPr>
            <a:r>
              <a:rPr lang="en-US" sz="2978" spc="178">
                <a:solidFill>
                  <a:srgbClr val="000000"/>
                </a:solidFill>
                <a:latin typeface="DM Sans"/>
                <a:ea typeface="DM Sans"/>
                <a:cs typeface="DM Sans"/>
                <a:sym typeface="DM Sans"/>
              </a:rPr>
              <a:t>API'ler, iki yazılım bileşeninin belirli tanımlar ve protokoller aracılığıyla birbiriyle iletişim kurmasına olanak tanıyan mekanizmalardır. </a:t>
            </a:r>
          </a:p>
          <a:p>
            <a:pPr algn="l">
              <a:lnSpc>
                <a:spcPts val="4020"/>
              </a:lnSpc>
            </a:pPr>
            <a:endParaRPr lang="en-US" sz="2978" spc="178">
              <a:solidFill>
                <a:srgbClr val="000000"/>
              </a:solidFill>
              <a:latin typeface="DM Sans"/>
              <a:ea typeface="DM Sans"/>
              <a:cs typeface="DM Sans"/>
              <a:sym typeface="DM Sans"/>
            </a:endParaRPr>
          </a:p>
          <a:p>
            <a:pPr marL="643048" lvl="1" indent="-321524" algn="l">
              <a:lnSpc>
                <a:spcPts val="4020"/>
              </a:lnSpc>
              <a:buFont typeface="Arial"/>
              <a:buChar char="•"/>
            </a:pPr>
            <a:r>
              <a:rPr lang="en-US" sz="2978" spc="178">
                <a:solidFill>
                  <a:srgbClr val="000000"/>
                </a:solidFill>
                <a:latin typeface="DM Sans"/>
                <a:ea typeface="DM Sans"/>
                <a:cs typeface="DM Sans"/>
                <a:sym typeface="DM Sans"/>
              </a:rPr>
              <a:t>Meteoroloji müdürlüğünün yazılım sistemi, günlük hava durumu verilerini içerir. Telefonunuzdaki hava durumu uygulaması, API'ler aracılığıyla bu sistemle "konuşur" ve telefonunuzda size günlük hava durumu güncellemelerini gösterir.</a:t>
            </a:r>
          </a:p>
          <a:p>
            <a:pPr marL="643048" lvl="1" indent="-321524" algn="l">
              <a:lnSpc>
                <a:spcPts val="4020"/>
              </a:lnSpc>
              <a:spcBef>
                <a:spcPct val="0"/>
              </a:spcBef>
              <a:buFont typeface="Arial"/>
              <a:buChar char="•"/>
            </a:pPr>
            <a:r>
              <a:rPr lang="en-US" sz="2978" spc="178">
                <a:solidFill>
                  <a:srgbClr val="000000"/>
                </a:solidFill>
                <a:latin typeface="DM Sans"/>
                <a:ea typeface="DM Sans"/>
                <a:cs typeface="DM Sans"/>
                <a:sym typeface="DM Sans"/>
              </a:rPr>
              <a:t>Bir websiteye girdiğimizde ne olur?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tr-TR"/>
          </a:p>
        </p:txBody>
      </p:sp>
      <p:sp>
        <p:nvSpPr>
          <p:cNvPr id="3" name="Freeform 3"/>
          <p:cNvSpPr/>
          <p:nvPr/>
        </p:nvSpPr>
        <p:spPr>
          <a:xfrm>
            <a:off x="11582144" y="2307379"/>
            <a:ext cx="6264366" cy="6104909"/>
          </a:xfrm>
          <a:custGeom>
            <a:avLst/>
            <a:gdLst/>
            <a:ahLst/>
            <a:cxnLst/>
            <a:rect l="l" t="t" r="r" b="b"/>
            <a:pathLst>
              <a:path w="6264366" h="6104909">
                <a:moveTo>
                  <a:pt x="0" y="0"/>
                </a:moveTo>
                <a:lnTo>
                  <a:pt x="6264366" y="0"/>
                </a:lnTo>
                <a:lnTo>
                  <a:pt x="6264366" y="6104909"/>
                </a:lnTo>
                <a:lnTo>
                  <a:pt x="0" y="61049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4" name="TextBox 4"/>
          <p:cNvSpPr txBox="1"/>
          <p:nvPr/>
        </p:nvSpPr>
        <p:spPr>
          <a:xfrm>
            <a:off x="1844269" y="2605898"/>
            <a:ext cx="10164969" cy="1177236"/>
          </a:xfrm>
          <a:prstGeom prst="rect">
            <a:avLst/>
          </a:prstGeom>
        </p:spPr>
        <p:txBody>
          <a:bodyPr lIns="0" tIns="0" rIns="0" bIns="0" rtlCol="0" anchor="t">
            <a:spAutoFit/>
          </a:bodyPr>
          <a:lstStyle/>
          <a:p>
            <a:pPr algn="l">
              <a:lnSpc>
                <a:spcPts val="8730"/>
              </a:lnSpc>
            </a:pPr>
            <a:r>
              <a:rPr lang="en-US" sz="9000" b="1">
                <a:solidFill>
                  <a:srgbClr val="000000"/>
                </a:solidFill>
                <a:latin typeface="DM Sans Bold"/>
                <a:ea typeface="DM Sans Bold"/>
                <a:cs typeface="DM Sans Bold"/>
                <a:sym typeface="DM Sans Bold"/>
              </a:rPr>
              <a:t>Kişisel Asistanlar</a:t>
            </a:r>
          </a:p>
        </p:txBody>
      </p:sp>
      <p:sp>
        <p:nvSpPr>
          <p:cNvPr id="5" name="TextBox 5"/>
          <p:cNvSpPr txBox="1"/>
          <p:nvPr/>
        </p:nvSpPr>
        <p:spPr>
          <a:xfrm>
            <a:off x="1844269" y="4403702"/>
            <a:ext cx="10044363" cy="3660610"/>
          </a:xfrm>
          <a:prstGeom prst="rect">
            <a:avLst/>
          </a:prstGeom>
        </p:spPr>
        <p:txBody>
          <a:bodyPr lIns="0" tIns="0" rIns="0" bIns="0" rtlCol="0" anchor="t">
            <a:spAutoFit/>
          </a:bodyPr>
          <a:lstStyle/>
          <a:p>
            <a:pPr algn="l">
              <a:lnSpc>
                <a:spcPts val="3720"/>
              </a:lnSpc>
            </a:pPr>
            <a:r>
              <a:rPr lang="en-US" sz="2755" spc="165">
                <a:solidFill>
                  <a:srgbClr val="000000"/>
                </a:solidFill>
                <a:latin typeface="DM Sans"/>
                <a:ea typeface="DM Sans"/>
                <a:cs typeface="DM Sans"/>
                <a:sym typeface="DM Sans"/>
              </a:rPr>
              <a:t>Kişisel asistanları modern dünyanın dijital kahyaları olarak düşünebiliriz. Tıpkı bir kahya gibi, günlük işlerinizi düzenler, hatırlatmalar yapar ve size zaman kazandırır. </a:t>
            </a:r>
          </a:p>
          <a:p>
            <a:pPr algn="l">
              <a:lnSpc>
                <a:spcPts val="3720"/>
              </a:lnSpc>
            </a:pPr>
            <a:endParaRPr lang="en-US" sz="2755" spc="165">
              <a:solidFill>
                <a:srgbClr val="000000"/>
              </a:solidFill>
              <a:latin typeface="DM Sans"/>
              <a:ea typeface="DM Sans"/>
              <a:cs typeface="DM Sans"/>
              <a:sym typeface="DM Sans"/>
            </a:endParaRPr>
          </a:p>
          <a:p>
            <a:pPr marL="0" lvl="0" indent="0" algn="l">
              <a:lnSpc>
                <a:spcPts val="3720"/>
              </a:lnSpc>
              <a:spcBef>
                <a:spcPct val="0"/>
              </a:spcBef>
            </a:pPr>
            <a:r>
              <a:rPr lang="en-US" sz="2755" spc="165">
                <a:solidFill>
                  <a:srgbClr val="000000"/>
                </a:solidFill>
                <a:latin typeface="DM Sans"/>
                <a:ea typeface="DM Sans"/>
                <a:cs typeface="DM Sans"/>
                <a:sym typeface="DM Sans"/>
              </a:rPr>
              <a:t>Ancak, bu kahyalar fiziksel değil; telefonunuzda, bilgisayarınızda veya akıllı hoparlörünüzde yaşayan dijital yardımcılardır.</a:t>
            </a:r>
          </a:p>
        </p:txBody>
      </p:sp>
      <p:sp>
        <p:nvSpPr>
          <p:cNvPr id="6" name="Freeform 6"/>
          <p:cNvSpPr/>
          <p:nvPr/>
        </p:nvSpPr>
        <p:spPr>
          <a:xfrm>
            <a:off x="15353489"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tr-TR"/>
          </a:p>
        </p:txBody>
      </p:sp>
      <p:sp>
        <p:nvSpPr>
          <p:cNvPr id="7" name="Freeform 7"/>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tr-TR"/>
          </a:p>
        </p:txBody>
      </p:sp>
      <p:sp>
        <p:nvSpPr>
          <p:cNvPr id="8" name="Freeform 8"/>
          <p:cNvSpPr/>
          <p:nvPr/>
        </p:nvSpPr>
        <p:spPr>
          <a:xfrm>
            <a:off x="9144000"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tr-TR"/>
          </a:p>
        </p:txBody>
      </p:sp>
      <p:sp>
        <p:nvSpPr>
          <p:cNvPr id="9" name="Freeform 9"/>
          <p:cNvSpPr/>
          <p:nvPr/>
        </p:nvSpPr>
        <p:spPr>
          <a:xfrm>
            <a:off x="5003948" y="-1890601"/>
            <a:ext cx="2892762" cy="2919301"/>
          </a:xfrm>
          <a:custGeom>
            <a:avLst/>
            <a:gdLst/>
            <a:ahLst/>
            <a:cxnLst/>
            <a:rect l="l" t="t" r="r" b="b"/>
            <a:pathLst>
              <a:path w="2892762" h="2919301">
                <a:moveTo>
                  <a:pt x="0" y="0"/>
                </a:moveTo>
                <a:lnTo>
                  <a:pt x="2892762" y="0"/>
                </a:lnTo>
                <a:lnTo>
                  <a:pt x="2892762" y="2919301"/>
                </a:lnTo>
                <a:lnTo>
                  <a:pt x="0" y="2919301"/>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tr-TR"/>
          </a:p>
        </p:txBody>
      </p:sp>
      <p:sp>
        <p:nvSpPr>
          <p:cNvPr id="10" name="Freeform 10"/>
          <p:cNvSpPr/>
          <p:nvPr/>
        </p:nvSpPr>
        <p:spPr>
          <a:xfrm rot="-5282649">
            <a:off x="16004285" y="265374"/>
            <a:ext cx="4017207" cy="1370872"/>
          </a:xfrm>
          <a:custGeom>
            <a:avLst/>
            <a:gdLst/>
            <a:ahLst/>
            <a:cxnLst/>
            <a:rect l="l" t="t" r="r" b="b"/>
            <a:pathLst>
              <a:path w="4017207" h="1370872">
                <a:moveTo>
                  <a:pt x="0" y="0"/>
                </a:moveTo>
                <a:lnTo>
                  <a:pt x="4017207" y="0"/>
                </a:lnTo>
                <a:lnTo>
                  <a:pt x="4017207" y="1370872"/>
                </a:lnTo>
                <a:lnTo>
                  <a:pt x="0" y="1370872"/>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tr-T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tr-TR"/>
          </a:p>
        </p:txBody>
      </p:sp>
      <p:sp>
        <p:nvSpPr>
          <p:cNvPr id="3" name="Freeform 3"/>
          <p:cNvSpPr/>
          <p:nvPr/>
        </p:nvSpPr>
        <p:spPr>
          <a:xfrm>
            <a:off x="1342423" y="783017"/>
            <a:ext cx="4208573" cy="4247184"/>
          </a:xfrm>
          <a:custGeom>
            <a:avLst/>
            <a:gdLst/>
            <a:ahLst/>
            <a:cxnLst/>
            <a:rect l="l" t="t" r="r" b="b"/>
            <a:pathLst>
              <a:path w="4208573" h="4247184">
                <a:moveTo>
                  <a:pt x="0" y="0"/>
                </a:moveTo>
                <a:lnTo>
                  <a:pt x="4208574" y="0"/>
                </a:lnTo>
                <a:lnTo>
                  <a:pt x="4208574"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tr-TR"/>
          </a:p>
        </p:txBody>
      </p:sp>
      <p:sp>
        <p:nvSpPr>
          <p:cNvPr id="4" name="Freeform 4"/>
          <p:cNvSpPr/>
          <p:nvPr/>
        </p:nvSpPr>
        <p:spPr>
          <a:xfrm>
            <a:off x="10857087" y="1879538"/>
            <a:ext cx="5956731" cy="6527925"/>
          </a:xfrm>
          <a:custGeom>
            <a:avLst/>
            <a:gdLst/>
            <a:ahLst/>
            <a:cxnLst/>
            <a:rect l="l" t="t" r="r" b="b"/>
            <a:pathLst>
              <a:path w="5956731" h="6527925">
                <a:moveTo>
                  <a:pt x="0" y="0"/>
                </a:moveTo>
                <a:lnTo>
                  <a:pt x="5956731" y="0"/>
                </a:lnTo>
                <a:lnTo>
                  <a:pt x="5956731" y="6527924"/>
                </a:lnTo>
                <a:lnTo>
                  <a:pt x="0" y="65279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5" name="TextBox 5"/>
          <p:cNvSpPr txBox="1"/>
          <p:nvPr/>
        </p:nvSpPr>
        <p:spPr>
          <a:xfrm>
            <a:off x="1504950" y="2345772"/>
            <a:ext cx="8092094" cy="2282082"/>
          </a:xfrm>
          <a:prstGeom prst="rect">
            <a:avLst/>
          </a:prstGeom>
        </p:spPr>
        <p:txBody>
          <a:bodyPr lIns="0" tIns="0" rIns="0" bIns="0" rtlCol="0" anchor="t">
            <a:spAutoFit/>
          </a:bodyPr>
          <a:lstStyle/>
          <a:p>
            <a:pPr algn="l">
              <a:lnSpc>
                <a:spcPts val="8730"/>
              </a:lnSpc>
            </a:pPr>
            <a:r>
              <a:rPr lang="en-US" sz="9000" b="1">
                <a:solidFill>
                  <a:srgbClr val="000000"/>
                </a:solidFill>
                <a:latin typeface="DM Sans Bold"/>
                <a:ea typeface="DM Sans Bold"/>
                <a:cs typeface="DM Sans Bold"/>
                <a:sym typeface="DM Sans Bold"/>
              </a:rPr>
              <a:t>Neden Python?</a:t>
            </a:r>
          </a:p>
        </p:txBody>
      </p:sp>
      <p:sp>
        <p:nvSpPr>
          <p:cNvPr id="6" name="TextBox 6"/>
          <p:cNvSpPr txBox="1"/>
          <p:nvPr/>
        </p:nvSpPr>
        <p:spPr>
          <a:xfrm>
            <a:off x="1146100" y="4992101"/>
            <a:ext cx="11387650" cy="2937104"/>
          </a:xfrm>
          <a:prstGeom prst="rect">
            <a:avLst/>
          </a:prstGeom>
        </p:spPr>
        <p:txBody>
          <a:bodyPr lIns="0" tIns="0" rIns="0" bIns="0" rtlCol="0" anchor="t">
            <a:spAutoFit/>
          </a:bodyPr>
          <a:lstStyle/>
          <a:p>
            <a:pPr marL="637967" lvl="1" indent="-318983" algn="l">
              <a:lnSpc>
                <a:spcPts val="3989"/>
              </a:lnSpc>
              <a:buFont typeface="Arial"/>
              <a:buChar char="•"/>
            </a:pPr>
            <a:r>
              <a:rPr lang="en-US" sz="2954" spc="177">
                <a:solidFill>
                  <a:srgbClr val="000000"/>
                </a:solidFill>
                <a:latin typeface="DM Sans"/>
                <a:ea typeface="DM Sans"/>
                <a:cs typeface="DM Sans"/>
                <a:sym typeface="DM Sans"/>
              </a:rPr>
              <a:t>Kütüphane ekosistemi</a:t>
            </a:r>
          </a:p>
          <a:p>
            <a:pPr marL="637967" lvl="1" indent="-318983" algn="l">
              <a:lnSpc>
                <a:spcPts val="3989"/>
              </a:lnSpc>
              <a:buFont typeface="Arial"/>
              <a:buChar char="•"/>
            </a:pPr>
            <a:r>
              <a:rPr lang="en-US" sz="2954" spc="177">
                <a:solidFill>
                  <a:srgbClr val="000000"/>
                </a:solidFill>
                <a:latin typeface="DM Sans"/>
                <a:ea typeface="DM Sans"/>
                <a:cs typeface="DM Sans"/>
                <a:sym typeface="DM Sans"/>
              </a:rPr>
              <a:t>Kolay öğrenilebilir yapı</a:t>
            </a:r>
          </a:p>
          <a:p>
            <a:pPr marL="637967" lvl="1" indent="-318983" algn="l">
              <a:lnSpc>
                <a:spcPts val="3989"/>
              </a:lnSpc>
              <a:buFont typeface="Arial"/>
              <a:buChar char="•"/>
            </a:pPr>
            <a:r>
              <a:rPr lang="en-US" sz="2954" spc="177">
                <a:solidFill>
                  <a:srgbClr val="000000"/>
                </a:solidFill>
                <a:latin typeface="DM Sans"/>
                <a:ea typeface="DM Sans"/>
                <a:cs typeface="DM Sans"/>
                <a:sym typeface="DM Sans"/>
              </a:rPr>
              <a:t>GPU desteği</a:t>
            </a:r>
          </a:p>
          <a:p>
            <a:pPr marL="637967" lvl="1" indent="-318983" algn="l">
              <a:lnSpc>
                <a:spcPts val="3989"/>
              </a:lnSpc>
              <a:buFont typeface="Arial"/>
              <a:buChar char="•"/>
            </a:pPr>
            <a:r>
              <a:rPr lang="en-US" sz="2954" spc="177">
                <a:solidFill>
                  <a:srgbClr val="000000"/>
                </a:solidFill>
                <a:latin typeface="DM Sans"/>
                <a:ea typeface="DM Sans"/>
                <a:cs typeface="DM Sans"/>
                <a:sym typeface="DM Sans"/>
              </a:rPr>
              <a:t>TensorFlow ve PyTorch</a:t>
            </a:r>
          </a:p>
          <a:p>
            <a:pPr marL="637967" lvl="1" indent="-318983" algn="l">
              <a:lnSpc>
                <a:spcPts val="3989"/>
              </a:lnSpc>
              <a:buFont typeface="Arial"/>
              <a:buChar char="•"/>
            </a:pPr>
            <a:r>
              <a:rPr lang="en-US" sz="2954" spc="177">
                <a:solidFill>
                  <a:srgbClr val="000000"/>
                </a:solidFill>
                <a:latin typeface="DM Sans"/>
                <a:ea typeface="DM Sans"/>
                <a:cs typeface="DM Sans"/>
                <a:sym typeface="DM Sans"/>
              </a:rPr>
              <a:t>Açık kaynak</a:t>
            </a:r>
          </a:p>
          <a:p>
            <a:pPr marL="637967" lvl="1" indent="-318983" algn="l">
              <a:lnSpc>
                <a:spcPts val="3989"/>
              </a:lnSpc>
              <a:spcBef>
                <a:spcPct val="0"/>
              </a:spcBef>
              <a:buFont typeface="Arial"/>
              <a:buChar char="•"/>
            </a:pPr>
            <a:r>
              <a:rPr lang="en-US" sz="2954" spc="177">
                <a:solidFill>
                  <a:srgbClr val="000000"/>
                </a:solidFill>
                <a:latin typeface="DM Sans"/>
                <a:ea typeface="DM Sans"/>
                <a:cs typeface="DM Sans"/>
                <a:sym typeface="DM Sans"/>
              </a:rPr>
              <a:t>Akademik dünyada yaygınlık</a:t>
            </a:r>
          </a:p>
        </p:txBody>
      </p:sp>
      <p:sp>
        <p:nvSpPr>
          <p:cNvPr id="7" name="Freeform 7"/>
          <p:cNvSpPr/>
          <p:nvPr/>
        </p:nvSpPr>
        <p:spPr>
          <a:xfrm>
            <a:off x="13905973" y="6283870"/>
            <a:ext cx="4208573" cy="4247184"/>
          </a:xfrm>
          <a:custGeom>
            <a:avLst/>
            <a:gdLst/>
            <a:ahLst/>
            <a:cxnLst/>
            <a:rect l="l" t="t" r="r" b="b"/>
            <a:pathLst>
              <a:path w="4208573" h="4247184">
                <a:moveTo>
                  <a:pt x="0" y="0"/>
                </a:moveTo>
                <a:lnTo>
                  <a:pt x="4208573" y="0"/>
                </a:lnTo>
                <a:lnTo>
                  <a:pt x="4208573"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tr-TR"/>
          </a:p>
        </p:txBody>
      </p:sp>
      <p:sp>
        <p:nvSpPr>
          <p:cNvPr id="8" name="Freeform 8"/>
          <p:cNvSpPr/>
          <p:nvPr/>
        </p:nvSpPr>
        <p:spPr>
          <a:xfrm>
            <a:off x="15254540" y="-1414940"/>
            <a:ext cx="4208573" cy="4247184"/>
          </a:xfrm>
          <a:custGeom>
            <a:avLst/>
            <a:gdLst/>
            <a:ahLst/>
            <a:cxnLst/>
            <a:rect l="l" t="t" r="r" b="b"/>
            <a:pathLst>
              <a:path w="4208573" h="4247184">
                <a:moveTo>
                  <a:pt x="0" y="0"/>
                </a:moveTo>
                <a:lnTo>
                  <a:pt x="4208574" y="0"/>
                </a:lnTo>
                <a:lnTo>
                  <a:pt x="4208574"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tr-TR"/>
          </a:p>
        </p:txBody>
      </p:sp>
      <p:sp>
        <p:nvSpPr>
          <p:cNvPr id="9" name="Freeform 9"/>
          <p:cNvSpPr/>
          <p:nvPr/>
        </p:nvSpPr>
        <p:spPr>
          <a:xfrm>
            <a:off x="6555299" y="2315089"/>
            <a:ext cx="4208573" cy="4247184"/>
          </a:xfrm>
          <a:custGeom>
            <a:avLst/>
            <a:gdLst/>
            <a:ahLst/>
            <a:cxnLst/>
            <a:rect l="l" t="t" r="r" b="b"/>
            <a:pathLst>
              <a:path w="4208573" h="4247184">
                <a:moveTo>
                  <a:pt x="0" y="0"/>
                </a:moveTo>
                <a:lnTo>
                  <a:pt x="4208573" y="0"/>
                </a:lnTo>
                <a:lnTo>
                  <a:pt x="4208573"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tr-T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tr-TR"/>
          </a:p>
        </p:txBody>
      </p:sp>
      <p:sp>
        <p:nvSpPr>
          <p:cNvPr id="3" name="Freeform 3"/>
          <p:cNvSpPr/>
          <p:nvPr/>
        </p:nvSpPr>
        <p:spPr>
          <a:xfrm>
            <a:off x="2005002" y="397597"/>
            <a:ext cx="2454752" cy="2477273"/>
          </a:xfrm>
          <a:custGeom>
            <a:avLst/>
            <a:gdLst/>
            <a:ahLst/>
            <a:cxnLst/>
            <a:rect l="l" t="t" r="r" b="b"/>
            <a:pathLst>
              <a:path w="2454752" h="2477273">
                <a:moveTo>
                  <a:pt x="0" y="0"/>
                </a:moveTo>
                <a:lnTo>
                  <a:pt x="2454753" y="0"/>
                </a:lnTo>
                <a:lnTo>
                  <a:pt x="2454753" y="2477273"/>
                </a:lnTo>
                <a:lnTo>
                  <a:pt x="0" y="247727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tr-TR"/>
          </a:p>
        </p:txBody>
      </p:sp>
      <p:sp>
        <p:nvSpPr>
          <p:cNvPr id="4" name="Freeform 4"/>
          <p:cNvSpPr/>
          <p:nvPr/>
        </p:nvSpPr>
        <p:spPr>
          <a:xfrm>
            <a:off x="14188110" y="7008433"/>
            <a:ext cx="4188623" cy="2921565"/>
          </a:xfrm>
          <a:custGeom>
            <a:avLst/>
            <a:gdLst/>
            <a:ahLst/>
            <a:cxnLst/>
            <a:rect l="l" t="t" r="r" b="b"/>
            <a:pathLst>
              <a:path w="4188623" h="2921565">
                <a:moveTo>
                  <a:pt x="0" y="0"/>
                </a:moveTo>
                <a:lnTo>
                  <a:pt x="4188623" y="0"/>
                </a:lnTo>
                <a:lnTo>
                  <a:pt x="4188623" y="2921565"/>
                </a:lnTo>
                <a:lnTo>
                  <a:pt x="0" y="29215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5" name="TextBox 5"/>
          <p:cNvSpPr txBox="1"/>
          <p:nvPr/>
        </p:nvSpPr>
        <p:spPr>
          <a:xfrm>
            <a:off x="2005002" y="1001500"/>
            <a:ext cx="14440533" cy="1177236"/>
          </a:xfrm>
          <a:prstGeom prst="rect">
            <a:avLst/>
          </a:prstGeom>
        </p:spPr>
        <p:txBody>
          <a:bodyPr lIns="0" tIns="0" rIns="0" bIns="0" rtlCol="0" anchor="t">
            <a:spAutoFit/>
          </a:bodyPr>
          <a:lstStyle/>
          <a:p>
            <a:pPr algn="l">
              <a:lnSpc>
                <a:spcPts val="8730"/>
              </a:lnSpc>
            </a:pPr>
            <a:r>
              <a:rPr lang="en-US" sz="9000" b="1">
                <a:solidFill>
                  <a:srgbClr val="000000"/>
                </a:solidFill>
                <a:latin typeface="DM Sans Bold"/>
                <a:ea typeface="DM Sans Bold"/>
                <a:cs typeface="DM Sans Bold"/>
                <a:sym typeface="DM Sans Bold"/>
              </a:rPr>
              <a:t>RAG ve Fine-Tuning Farkı</a:t>
            </a:r>
          </a:p>
        </p:txBody>
      </p:sp>
      <p:sp>
        <p:nvSpPr>
          <p:cNvPr id="6" name="Freeform 6"/>
          <p:cNvSpPr/>
          <p:nvPr/>
        </p:nvSpPr>
        <p:spPr>
          <a:xfrm>
            <a:off x="16282422" y="-427637"/>
            <a:ext cx="2454752" cy="2477273"/>
          </a:xfrm>
          <a:custGeom>
            <a:avLst/>
            <a:gdLst/>
            <a:ahLst/>
            <a:cxnLst/>
            <a:rect l="l" t="t" r="r" b="b"/>
            <a:pathLst>
              <a:path w="2454752" h="2477273">
                <a:moveTo>
                  <a:pt x="0" y="0"/>
                </a:moveTo>
                <a:lnTo>
                  <a:pt x="2454752" y="0"/>
                </a:lnTo>
                <a:lnTo>
                  <a:pt x="2454752" y="2477273"/>
                </a:lnTo>
                <a:lnTo>
                  <a:pt x="0" y="247727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tr-TR"/>
          </a:p>
        </p:txBody>
      </p:sp>
      <p:sp>
        <p:nvSpPr>
          <p:cNvPr id="7" name="Freeform 7"/>
          <p:cNvSpPr/>
          <p:nvPr/>
        </p:nvSpPr>
        <p:spPr>
          <a:xfrm rot="-3015126">
            <a:off x="-3215340" y="8082440"/>
            <a:ext cx="7567145" cy="2582288"/>
          </a:xfrm>
          <a:custGeom>
            <a:avLst/>
            <a:gdLst/>
            <a:ahLst/>
            <a:cxnLst/>
            <a:rect l="l" t="t" r="r" b="b"/>
            <a:pathLst>
              <a:path w="7567145" h="2582288">
                <a:moveTo>
                  <a:pt x="0" y="0"/>
                </a:moveTo>
                <a:lnTo>
                  <a:pt x="7567144" y="0"/>
                </a:lnTo>
                <a:lnTo>
                  <a:pt x="7567144" y="2582288"/>
                </a:lnTo>
                <a:lnTo>
                  <a:pt x="0" y="2582288"/>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tr-TR"/>
          </a:p>
        </p:txBody>
      </p:sp>
      <p:sp>
        <p:nvSpPr>
          <p:cNvPr id="8" name="Freeform 8"/>
          <p:cNvSpPr/>
          <p:nvPr/>
        </p:nvSpPr>
        <p:spPr>
          <a:xfrm rot="901113">
            <a:off x="-3312727" y="3591695"/>
            <a:ext cx="7567145" cy="2582288"/>
          </a:xfrm>
          <a:custGeom>
            <a:avLst/>
            <a:gdLst/>
            <a:ahLst/>
            <a:cxnLst/>
            <a:rect l="l" t="t" r="r" b="b"/>
            <a:pathLst>
              <a:path w="7567145" h="2582288">
                <a:moveTo>
                  <a:pt x="0" y="0"/>
                </a:moveTo>
                <a:lnTo>
                  <a:pt x="7567145" y="0"/>
                </a:lnTo>
                <a:lnTo>
                  <a:pt x="7567145" y="2582288"/>
                </a:lnTo>
                <a:lnTo>
                  <a:pt x="0" y="2582288"/>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tr-TR"/>
          </a:p>
        </p:txBody>
      </p:sp>
      <p:sp>
        <p:nvSpPr>
          <p:cNvPr id="9" name="Freeform 9"/>
          <p:cNvSpPr/>
          <p:nvPr/>
        </p:nvSpPr>
        <p:spPr>
          <a:xfrm rot="-3015126">
            <a:off x="14490834" y="7701841"/>
            <a:ext cx="7567145" cy="2582288"/>
          </a:xfrm>
          <a:custGeom>
            <a:avLst/>
            <a:gdLst/>
            <a:ahLst/>
            <a:cxnLst/>
            <a:rect l="l" t="t" r="r" b="b"/>
            <a:pathLst>
              <a:path w="7567145" h="2582288">
                <a:moveTo>
                  <a:pt x="0" y="0"/>
                </a:moveTo>
                <a:lnTo>
                  <a:pt x="7567145" y="0"/>
                </a:lnTo>
                <a:lnTo>
                  <a:pt x="7567145" y="2582288"/>
                </a:lnTo>
                <a:lnTo>
                  <a:pt x="0" y="2582288"/>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tr-TR"/>
          </a:p>
        </p:txBody>
      </p:sp>
      <p:sp>
        <p:nvSpPr>
          <p:cNvPr id="10" name="Freeform 10"/>
          <p:cNvSpPr/>
          <p:nvPr/>
        </p:nvSpPr>
        <p:spPr>
          <a:xfrm rot="901113">
            <a:off x="14393447" y="3211096"/>
            <a:ext cx="7567145" cy="2582288"/>
          </a:xfrm>
          <a:custGeom>
            <a:avLst/>
            <a:gdLst/>
            <a:ahLst/>
            <a:cxnLst/>
            <a:rect l="l" t="t" r="r" b="b"/>
            <a:pathLst>
              <a:path w="7567145" h="2582288">
                <a:moveTo>
                  <a:pt x="0" y="0"/>
                </a:moveTo>
                <a:lnTo>
                  <a:pt x="7567145" y="0"/>
                </a:lnTo>
                <a:lnTo>
                  <a:pt x="7567145" y="2582288"/>
                </a:lnTo>
                <a:lnTo>
                  <a:pt x="0" y="2582288"/>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tr-TR"/>
          </a:p>
        </p:txBody>
      </p:sp>
      <p:sp>
        <p:nvSpPr>
          <p:cNvPr id="11" name="Freeform 11"/>
          <p:cNvSpPr/>
          <p:nvPr/>
        </p:nvSpPr>
        <p:spPr>
          <a:xfrm>
            <a:off x="2789491" y="2178736"/>
            <a:ext cx="12709018" cy="7609525"/>
          </a:xfrm>
          <a:custGeom>
            <a:avLst/>
            <a:gdLst/>
            <a:ahLst/>
            <a:cxnLst/>
            <a:rect l="l" t="t" r="r" b="b"/>
            <a:pathLst>
              <a:path w="12709018" h="7609525">
                <a:moveTo>
                  <a:pt x="0" y="0"/>
                </a:moveTo>
                <a:lnTo>
                  <a:pt x="12709018" y="0"/>
                </a:lnTo>
                <a:lnTo>
                  <a:pt x="12709018" y="7609524"/>
                </a:lnTo>
                <a:lnTo>
                  <a:pt x="0" y="7609524"/>
                </a:lnTo>
                <a:lnTo>
                  <a:pt x="0" y="0"/>
                </a:lnTo>
                <a:close/>
              </a:path>
            </a:pathLst>
          </a:custGeom>
          <a:blipFill>
            <a:blip r:embed="rId9"/>
            <a:stretch>
              <a:fillRect/>
            </a:stretch>
          </a:blipFill>
        </p:spPr>
        <p:txBody>
          <a:bodyPr/>
          <a:lstStyle/>
          <a:p>
            <a:endParaRPr lang="tr-T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tr-TR"/>
          </a:p>
        </p:txBody>
      </p:sp>
      <p:sp>
        <p:nvSpPr>
          <p:cNvPr id="3" name="Freeform 3"/>
          <p:cNvSpPr/>
          <p:nvPr/>
        </p:nvSpPr>
        <p:spPr>
          <a:xfrm>
            <a:off x="2005002" y="397597"/>
            <a:ext cx="2454752" cy="2477273"/>
          </a:xfrm>
          <a:custGeom>
            <a:avLst/>
            <a:gdLst/>
            <a:ahLst/>
            <a:cxnLst/>
            <a:rect l="l" t="t" r="r" b="b"/>
            <a:pathLst>
              <a:path w="2454752" h="2477273">
                <a:moveTo>
                  <a:pt x="0" y="0"/>
                </a:moveTo>
                <a:lnTo>
                  <a:pt x="2454753" y="0"/>
                </a:lnTo>
                <a:lnTo>
                  <a:pt x="2454753" y="2477273"/>
                </a:lnTo>
                <a:lnTo>
                  <a:pt x="0" y="247727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tr-TR"/>
          </a:p>
        </p:txBody>
      </p:sp>
      <p:sp>
        <p:nvSpPr>
          <p:cNvPr id="4" name="Freeform 4"/>
          <p:cNvSpPr/>
          <p:nvPr/>
        </p:nvSpPr>
        <p:spPr>
          <a:xfrm>
            <a:off x="14188110" y="7008433"/>
            <a:ext cx="4188623" cy="2921565"/>
          </a:xfrm>
          <a:custGeom>
            <a:avLst/>
            <a:gdLst/>
            <a:ahLst/>
            <a:cxnLst/>
            <a:rect l="l" t="t" r="r" b="b"/>
            <a:pathLst>
              <a:path w="4188623" h="2921565">
                <a:moveTo>
                  <a:pt x="0" y="0"/>
                </a:moveTo>
                <a:lnTo>
                  <a:pt x="4188623" y="0"/>
                </a:lnTo>
                <a:lnTo>
                  <a:pt x="4188623" y="2921565"/>
                </a:lnTo>
                <a:lnTo>
                  <a:pt x="0" y="29215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5" name="TextBox 5"/>
          <p:cNvSpPr txBox="1"/>
          <p:nvPr/>
        </p:nvSpPr>
        <p:spPr>
          <a:xfrm>
            <a:off x="2005002" y="1001500"/>
            <a:ext cx="14440533" cy="1177236"/>
          </a:xfrm>
          <a:prstGeom prst="rect">
            <a:avLst/>
          </a:prstGeom>
        </p:spPr>
        <p:txBody>
          <a:bodyPr lIns="0" tIns="0" rIns="0" bIns="0" rtlCol="0" anchor="t">
            <a:spAutoFit/>
          </a:bodyPr>
          <a:lstStyle/>
          <a:p>
            <a:pPr algn="l">
              <a:lnSpc>
                <a:spcPts val="8730"/>
              </a:lnSpc>
            </a:pPr>
            <a:r>
              <a:rPr lang="en-US" sz="9000" b="1">
                <a:solidFill>
                  <a:srgbClr val="000000"/>
                </a:solidFill>
                <a:latin typeface="DM Sans Bold"/>
                <a:ea typeface="DM Sans Bold"/>
                <a:cs typeface="DM Sans Bold"/>
                <a:sym typeface="DM Sans Bold"/>
              </a:rPr>
              <a:t>RAG ve Fine-Tuning Farkı</a:t>
            </a:r>
          </a:p>
        </p:txBody>
      </p:sp>
      <p:sp>
        <p:nvSpPr>
          <p:cNvPr id="6" name="Freeform 6"/>
          <p:cNvSpPr/>
          <p:nvPr/>
        </p:nvSpPr>
        <p:spPr>
          <a:xfrm>
            <a:off x="16282422" y="-427637"/>
            <a:ext cx="2454752" cy="2477273"/>
          </a:xfrm>
          <a:custGeom>
            <a:avLst/>
            <a:gdLst/>
            <a:ahLst/>
            <a:cxnLst/>
            <a:rect l="l" t="t" r="r" b="b"/>
            <a:pathLst>
              <a:path w="2454752" h="2477273">
                <a:moveTo>
                  <a:pt x="0" y="0"/>
                </a:moveTo>
                <a:lnTo>
                  <a:pt x="2454752" y="0"/>
                </a:lnTo>
                <a:lnTo>
                  <a:pt x="2454752" y="2477273"/>
                </a:lnTo>
                <a:lnTo>
                  <a:pt x="0" y="2477273"/>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tr-TR"/>
          </a:p>
        </p:txBody>
      </p:sp>
      <p:sp>
        <p:nvSpPr>
          <p:cNvPr id="7" name="Freeform 7"/>
          <p:cNvSpPr/>
          <p:nvPr/>
        </p:nvSpPr>
        <p:spPr>
          <a:xfrm rot="-3015126">
            <a:off x="-3215340" y="8082440"/>
            <a:ext cx="7567145" cy="2582288"/>
          </a:xfrm>
          <a:custGeom>
            <a:avLst/>
            <a:gdLst/>
            <a:ahLst/>
            <a:cxnLst/>
            <a:rect l="l" t="t" r="r" b="b"/>
            <a:pathLst>
              <a:path w="7567145" h="2582288">
                <a:moveTo>
                  <a:pt x="0" y="0"/>
                </a:moveTo>
                <a:lnTo>
                  <a:pt x="7567144" y="0"/>
                </a:lnTo>
                <a:lnTo>
                  <a:pt x="7567144" y="2582288"/>
                </a:lnTo>
                <a:lnTo>
                  <a:pt x="0" y="2582288"/>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tr-TR"/>
          </a:p>
        </p:txBody>
      </p:sp>
      <p:sp>
        <p:nvSpPr>
          <p:cNvPr id="8" name="Freeform 8"/>
          <p:cNvSpPr/>
          <p:nvPr/>
        </p:nvSpPr>
        <p:spPr>
          <a:xfrm rot="901113">
            <a:off x="-3312727" y="3591695"/>
            <a:ext cx="7567145" cy="2582288"/>
          </a:xfrm>
          <a:custGeom>
            <a:avLst/>
            <a:gdLst/>
            <a:ahLst/>
            <a:cxnLst/>
            <a:rect l="l" t="t" r="r" b="b"/>
            <a:pathLst>
              <a:path w="7567145" h="2582288">
                <a:moveTo>
                  <a:pt x="0" y="0"/>
                </a:moveTo>
                <a:lnTo>
                  <a:pt x="7567145" y="0"/>
                </a:lnTo>
                <a:lnTo>
                  <a:pt x="7567145" y="2582288"/>
                </a:lnTo>
                <a:lnTo>
                  <a:pt x="0" y="2582288"/>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tr-TR"/>
          </a:p>
        </p:txBody>
      </p:sp>
      <p:sp>
        <p:nvSpPr>
          <p:cNvPr id="9" name="Freeform 9"/>
          <p:cNvSpPr/>
          <p:nvPr/>
        </p:nvSpPr>
        <p:spPr>
          <a:xfrm rot="-3015126">
            <a:off x="14490834" y="7701841"/>
            <a:ext cx="7567145" cy="2582288"/>
          </a:xfrm>
          <a:custGeom>
            <a:avLst/>
            <a:gdLst/>
            <a:ahLst/>
            <a:cxnLst/>
            <a:rect l="l" t="t" r="r" b="b"/>
            <a:pathLst>
              <a:path w="7567145" h="2582288">
                <a:moveTo>
                  <a:pt x="0" y="0"/>
                </a:moveTo>
                <a:lnTo>
                  <a:pt x="7567145" y="0"/>
                </a:lnTo>
                <a:lnTo>
                  <a:pt x="7567145" y="2582288"/>
                </a:lnTo>
                <a:lnTo>
                  <a:pt x="0" y="2582288"/>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tr-TR"/>
          </a:p>
        </p:txBody>
      </p:sp>
      <p:sp>
        <p:nvSpPr>
          <p:cNvPr id="10" name="Freeform 10"/>
          <p:cNvSpPr/>
          <p:nvPr/>
        </p:nvSpPr>
        <p:spPr>
          <a:xfrm rot="901113">
            <a:off x="14393447" y="3211096"/>
            <a:ext cx="7567145" cy="2582288"/>
          </a:xfrm>
          <a:custGeom>
            <a:avLst/>
            <a:gdLst/>
            <a:ahLst/>
            <a:cxnLst/>
            <a:rect l="l" t="t" r="r" b="b"/>
            <a:pathLst>
              <a:path w="7567145" h="2582288">
                <a:moveTo>
                  <a:pt x="0" y="0"/>
                </a:moveTo>
                <a:lnTo>
                  <a:pt x="7567145" y="0"/>
                </a:lnTo>
                <a:lnTo>
                  <a:pt x="7567145" y="2582288"/>
                </a:lnTo>
                <a:lnTo>
                  <a:pt x="0" y="2582288"/>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tr-TR"/>
          </a:p>
        </p:txBody>
      </p:sp>
      <p:sp>
        <p:nvSpPr>
          <p:cNvPr id="11" name="Freeform 11"/>
          <p:cNvSpPr/>
          <p:nvPr/>
        </p:nvSpPr>
        <p:spPr>
          <a:xfrm>
            <a:off x="3422052" y="2274754"/>
            <a:ext cx="12221392" cy="7348112"/>
          </a:xfrm>
          <a:custGeom>
            <a:avLst/>
            <a:gdLst/>
            <a:ahLst/>
            <a:cxnLst/>
            <a:rect l="l" t="t" r="r" b="b"/>
            <a:pathLst>
              <a:path w="12221392" h="7348112">
                <a:moveTo>
                  <a:pt x="0" y="0"/>
                </a:moveTo>
                <a:lnTo>
                  <a:pt x="12221392" y="0"/>
                </a:lnTo>
                <a:lnTo>
                  <a:pt x="12221392" y="7348112"/>
                </a:lnTo>
                <a:lnTo>
                  <a:pt x="0" y="7348112"/>
                </a:lnTo>
                <a:lnTo>
                  <a:pt x="0" y="0"/>
                </a:lnTo>
                <a:close/>
              </a:path>
            </a:pathLst>
          </a:custGeom>
          <a:blipFill>
            <a:blip r:embed="rId9"/>
            <a:stretch>
              <a:fillRect/>
            </a:stretch>
          </a:blipFill>
        </p:spPr>
        <p:txBody>
          <a:bodyPr/>
          <a:lstStyle/>
          <a:p>
            <a:endParaRPr lang="tr-T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tr-TR"/>
          </a:p>
        </p:txBody>
      </p:sp>
      <p:sp>
        <p:nvSpPr>
          <p:cNvPr id="3" name="Freeform 3"/>
          <p:cNvSpPr/>
          <p:nvPr/>
        </p:nvSpPr>
        <p:spPr>
          <a:xfrm>
            <a:off x="11633093" y="1257096"/>
            <a:ext cx="4208573" cy="4247184"/>
          </a:xfrm>
          <a:custGeom>
            <a:avLst/>
            <a:gdLst/>
            <a:ahLst/>
            <a:cxnLst/>
            <a:rect l="l" t="t" r="r" b="b"/>
            <a:pathLst>
              <a:path w="4208573" h="4247184">
                <a:moveTo>
                  <a:pt x="0" y="0"/>
                </a:moveTo>
                <a:lnTo>
                  <a:pt x="4208574" y="0"/>
                </a:lnTo>
                <a:lnTo>
                  <a:pt x="4208574" y="4247185"/>
                </a:lnTo>
                <a:lnTo>
                  <a:pt x="0" y="4247185"/>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tr-TR"/>
          </a:p>
        </p:txBody>
      </p:sp>
      <p:sp>
        <p:nvSpPr>
          <p:cNvPr id="4" name="Freeform 4"/>
          <p:cNvSpPr/>
          <p:nvPr/>
        </p:nvSpPr>
        <p:spPr>
          <a:xfrm>
            <a:off x="12412105" y="1868663"/>
            <a:ext cx="5956731" cy="6527925"/>
          </a:xfrm>
          <a:custGeom>
            <a:avLst/>
            <a:gdLst/>
            <a:ahLst/>
            <a:cxnLst/>
            <a:rect l="l" t="t" r="r" b="b"/>
            <a:pathLst>
              <a:path w="5956731" h="6527925">
                <a:moveTo>
                  <a:pt x="0" y="0"/>
                </a:moveTo>
                <a:lnTo>
                  <a:pt x="5956731" y="0"/>
                </a:lnTo>
                <a:lnTo>
                  <a:pt x="5956731" y="6527925"/>
                </a:lnTo>
                <a:lnTo>
                  <a:pt x="0" y="65279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5" name="TextBox 5"/>
          <p:cNvSpPr txBox="1"/>
          <p:nvPr/>
        </p:nvSpPr>
        <p:spPr>
          <a:xfrm>
            <a:off x="1110261" y="839848"/>
            <a:ext cx="11093387" cy="1177236"/>
          </a:xfrm>
          <a:prstGeom prst="rect">
            <a:avLst/>
          </a:prstGeom>
        </p:spPr>
        <p:txBody>
          <a:bodyPr lIns="0" tIns="0" rIns="0" bIns="0" rtlCol="0" anchor="t">
            <a:spAutoFit/>
          </a:bodyPr>
          <a:lstStyle/>
          <a:p>
            <a:pPr algn="l">
              <a:lnSpc>
                <a:spcPts val="8730"/>
              </a:lnSpc>
            </a:pPr>
            <a:r>
              <a:rPr lang="en-US" sz="9000" b="1">
                <a:solidFill>
                  <a:srgbClr val="000000"/>
                </a:solidFill>
                <a:latin typeface="DM Sans Bold"/>
                <a:ea typeface="DM Sans Bold"/>
                <a:cs typeface="DM Sans Bold"/>
                <a:sym typeface="DM Sans Bold"/>
              </a:rPr>
              <a:t>RAG neden önemli?</a:t>
            </a:r>
          </a:p>
        </p:txBody>
      </p:sp>
      <p:sp>
        <p:nvSpPr>
          <p:cNvPr id="6" name="TextBox 6"/>
          <p:cNvSpPr txBox="1"/>
          <p:nvPr/>
        </p:nvSpPr>
        <p:spPr>
          <a:xfrm>
            <a:off x="869634" y="2325829"/>
            <a:ext cx="10027711" cy="7408926"/>
          </a:xfrm>
          <a:prstGeom prst="rect">
            <a:avLst/>
          </a:prstGeom>
        </p:spPr>
        <p:txBody>
          <a:bodyPr lIns="0" tIns="0" rIns="0" bIns="0" rtlCol="0" anchor="t">
            <a:spAutoFit/>
          </a:bodyPr>
          <a:lstStyle/>
          <a:p>
            <a:pPr marL="777234" lvl="1" indent="-388617" algn="l">
              <a:lnSpc>
                <a:spcPts val="4931"/>
              </a:lnSpc>
              <a:buFont typeface="Arial"/>
              <a:buChar char="•"/>
            </a:pPr>
            <a:r>
              <a:rPr lang="en-US" sz="3599" b="1">
                <a:solidFill>
                  <a:srgbClr val="000000"/>
                </a:solidFill>
                <a:latin typeface="DM Sans Bold"/>
                <a:ea typeface="DM Sans Bold"/>
                <a:cs typeface="DM Sans Bold"/>
                <a:sym typeface="DM Sans Bold"/>
              </a:rPr>
              <a:t>Cevabı olmadığında yanlış bilgi sunma.</a:t>
            </a:r>
          </a:p>
          <a:p>
            <a:pPr marL="777234" lvl="1" indent="-388617" algn="l">
              <a:lnSpc>
                <a:spcPts val="4931"/>
              </a:lnSpc>
              <a:buFont typeface="Arial"/>
              <a:buChar char="•"/>
            </a:pPr>
            <a:r>
              <a:rPr lang="en-US" sz="3599" b="1">
                <a:solidFill>
                  <a:srgbClr val="000000"/>
                </a:solidFill>
                <a:latin typeface="DM Sans Bold"/>
                <a:ea typeface="DM Sans Bold"/>
                <a:cs typeface="DM Sans Bold"/>
                <a:sym typeface="DM Sans Bold"/>
              </a:rPr>
              <a:t>Kullanıcı belirli, güncel bir yanıt beklediğinde güncel olmayan veya genel bilgi sunma.</a:t>
            </a:r>
          </a:p>
          <a:p>
            <a:pPr marL="777234" lvl="1" indent="-388617" algn="l">
              <a:lnSpc>
                <a:spcPts val="4931"/>
              </a:lnSpc>
              <a:buFont typeface="Arial"/>
              <a:buChar char="•"/>
            </a:pPr>
            <a:r>
              <a:rPr lang="en-US" sz="3599" b="1">
                <a:solidFill>
                  <a:srgbClr val="000000"/>
                </a:solidFill>
                <a:latin typeface="DM Sans Bold"/>
                <a:ea typeface="DM Sans Bold"/>
                <a:cs typeface="DM Sans Bold"/>
                <a:sym typeface="DM Sans Bold"/>
              </a:rPr>
              <a:t>Yetkili olmayan kaynaklardan yanıt oluşturma.</a:t>
            </a:r>
          </a:p>
          <a:p>
            <a:pPr marL="777234" lvl="1" indent="-388617" algn="l">
              <a:lnSpc>
                <a:spcPts val="4931"/>
              </a:lnSpc>
              <a:buFont typeface="Arial"/>
              <a:buChar char="•"/>
            </a:pPr>
            <a:r>
              <a:rPr lang="en-US" sz="3599" b="1">
                <a:solidFill>
                  <a:srgbClr val="000000"/>
                </a:solidFill>
                <a:latin typeface="DM Sans Bold"/>
                <a:ea typeface="DM Sans Bold"/>
                <a:cs typeface="DM Sans Bold"/>
                <a:sym typeface="DM Sans Bold"/>
              </a:rPr>
              <a:t>Farklı eğitim kaynaklarının farklı şeyler hakkında konuşmak için aynı terminolojiyi kullandığı terminoloji karışıklığı nedeniyle yanlış yanıtlar oluşturma.</a:t>
            </a:r>
          </a:p>
          <a:p>
            <a:pPr algn="l">
              <a:lnSpc>
                <a:spcPts val="4931"/>
              </a:lnSpc>
            </a:pPr>
            <a:endParaRPr lang="en-US" sz="3599" b="1">
              <a:solidFill>
                <a:srgbClr val="000000"/>
              </a:solidFill>
              <a:latin typeface="DM Sans Bold"/>
              <a:ea typeface="DM Sans Bold"/>
              <a:cs typeface="DM Sans Bold"/>
              <a:sym typeface="DM Sans Bo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tr-TR"/>
          </a:p>
        </p:txBody>
      </p:sp>
      <p:sp>
        <p:nvSpPr>
          <p:cNvPr id="3" name="Freeform 3"/>
          <p:cNvSpPr/>
          <p:nvPr/>
        </p:nvSpPr>
        <p:spPr>
          <a:xfrm>
            <a:off x="11633093" y="1257096"/>
            <a:ext cx="4208573" cy="4247184"/>
          </a:xfrm>
          <a:custGeom>
            <a:avLst/>
            <a:gdLst/>
            <a:ahLst/>
            <a:cxnLst/>
            <a:rect l="l" t="t" r="r" b="b"/>
            <a:pathLst>
              <a:path w="4208573" h="4247184">
                <a:moveTo>
                  <a:pt x="0" y="0"/>
                </a:moveTo>
                <a:lnTo>
                  <a:pt x="4208574" y="0"/>
                </a:lnTo>
                <a:lnTo>
                  <a:pt x="4208574" y="4247185"/>
                </a:lnTo>
                <a:lnTo>
                  <a:pt x="0" y="4247185"/>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tr-TR"/>
          </a:p>
        </p:txBody>
      </p:sp>
      <p:sp>
        <p:nvSpPr>
          <p:cNvPr id="4" name="Freeform 4"/>
          <p:cNvSpPr/>
          <p:nvPr/>
        </p:nvSpPr>
        <p:spPr>
          <a:xfrm>
            <a:off x="12412105" y="1868663"/>
            <a:ext cx="5956731" cy="6527925"/>
          </a:xfrm>
          <a:custGeom>
            <a:avLst/>
            <a:gdLst/>
            <a:ahLst/>
            <a:cxnLst/>
            <a:rect l="l" t="t" r="r" b="b"/>
            <a:pathLst>
              <a:path w="5956731" h="6527925">
                <a:moveTo>
                  <a:pt x="0" y="0"/>
                </a:moveTo>
                <a:lnTo>
                  <a:pt x="5956731" y="0"/>
                </a:lnTo>
                <a:lnTo>
                  <a:pt x="5956731" y="6527925"/>
                </a:lnTo>
                <a:lnTo>
                  <a:pt x="0" y="65279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5" name="TextBox 5"/>
          <p:cNvSpPr txBox="1"/>
          <p:nvPr/>
        </p:nvSpPr>
        <p:spPr>
          <a:xfrm>
            <a:off x="569764" y="2365394"/>
            <a:ext cx="10757839" cy="7005798"/>
          </a:xfrm>
          <a:prstGeom prst="rect">
            <a:avLst/>
          </a:prstGeom>
        </p:spPr>
        <p:txBody>
          <a:bodyPr lIns="0" tIns="0" rIns="0" bIns="0" rtlCol="0" anchor="t">
            <a:spAutoFit/>
          </a:bodyPr>
          <a:lstStyle/>
          <a:p>
            <a:pPr marL="805548" lvl="1" indent="-402774" algn="l">
              <a:lnSpc>
                <a:spcPts val="5037"/>
              </a:lnSpc>
              <a:buFont typeface="Arial"/>
              <a:buChar char="•"/>
            </a:pPr>
            <a:r>
              <a:rPr lang="en-US" sz="3731" spc="223">
                <a:solidFill>
                  <a:srgbClr val="000000"/>
                </a:solidFill>
                <a:latin typeface="DM Sans"/>
                <a:ea typeface="DM Sans"/>
                <a:cs typeface="DM Sans"/>
                <a:sym typeface="DM Sans"/>
              </a:rPr>
              <a:t>RAG, temel modelin kendisini değiştirmeden bir LLM çıktısını hedeflenmiş bilgilerle optimize etmenin yolunu sağlar. </a:t>
            </a:r>
          </a:p>
          <a:p>
            <a:pPr algn="l">
              <a:lnSpc>
                <a:spcPts val="5037"/>
              </a:lnSpc>
            </a:pPr>
            <a:endParaRPr lang="en-US" sz="3731" spc="223">
              <a:solidFill>
                <a:srgbClr val="000000"/>
              </a:solidFill>
              <a:latin typeface="DM Sans"/>
              <a:ea typeface="DM Sans"/>
              <a:cs typeface="DM Sans"/>
              <a:sym typeface="DM Sans"/>
            </a:endParaRPr>
          </a:p>
          <a:p>
            <a:pPr marL="805548" lvl="1" indent="-402774" algn="l">
              <a:lnSpc>
                <a:spcPts val="5037"/>
              </a:lnSpc>
              <a:spcBef>
                <a:spcPct val="0"/>
              </a:spcBef>
              <a:buFont typeface="Arial"/>
              <a:buChar char="•"/>
            </a:pPr>
            <a:r>
              <a:rPr lang="en-US" sz="3731" spc="223">
                <a:solidFill>
                  <a:srgbClr val="000000"/>
                </a:solidFill>
                <a:latin typeface="DM Sans"/>
                <a:ea typeface="DM Sans"/>
                <a:cs typeface="DM Sans"/>
                <a:sym typeface="DM Sans"/>
              </a:rPr>
              <a:t>Hedeflenmiş bilgiler LLM'den daha güncel, belirli bir kuruluş ve sektöre özgü olabilir. Bu sayede LLM komutlara daha bağlama uygun yanıtlar sunabilir ve bu yanıtları son derece güncel verilere dayandırabilir.</a:t>
            </a:r>
          </a:p>
        </p:txBody>
      </p:sp>
      <p:sp>
        <p:nvSpPr>
          <p:cNvPr id="6" name="TextBox 6"/>
          <p:cNvSpPr txBox="1"/>
          <p:nvPr/>
        </p:nvSpPr>
        <p:spPr>
          <a:xfrm>
            <a:off x="1447363" y="599868"/>
            <a:ext cx="8092094" cy="1504958"/>
          </a:xfrm>
          <a:prstGeom prst="rect">
            <a:avLst/>
          </a:prstGeom>
        </p:spPr>
        <p:txBody>
          <a:bodyPr lIns="0" tIns="0" rIns="0" bIns="0" rtlCol="0" anchor="t">
            <a:spAutoFit/>
          </a:bodyPr>
          <a:lstStyle/>
          <a:p>
            <a:pPr algn="l">
              <a:lnSpc>
                <a:spcPts val="8730"/>
              </a:lnSpc>
            </a:pPr>
            <a:r>
              <a:rPr lang="en-US" sz="9000" b="1">
                <a:solidFill>
                  <a:srgbClr val="000000"/>
                </a:solidFill>
                <a:latin typeface="DM Sans Bold"/>
                <a:ea typeface="DM Sans Bold"/>
                <a:cs typeface="DM Sans Bold"/>
                <a:sym typeface="DM Sans Bold"/>
              </a:rPr>
              <a:t>RAG nedir?</a:t>
            </a:r>
          </a:p>
          <a:p>
            <a:pPr algn="l">
              <a:lnSpc>
                <a:spcPts val="3298"/>
              </a:lnSpc>
            </a:pPr>
            <a:r>
              <a:rPr lang="en-US" sz="3400" b="1">
                <a:solidFill>
                  <a:srgbClr val="000000"/>
                </a:solidFill>
                <a:latin typeface="DM Sans Bold"/>
                <a:ea typeface="DM Sans Bold"/>
                <a:cs typeface="DM Sans Bold"/>
                <a:sym typeface="DM Sans Bold"/>
              </a:rPr>
              <a:t>(Retrieval-Augmented Generation)</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tr-TR"/>
          </a:p>
        </p:txBody>
      </p:sp>
      <p:sp>
        <p:nvSpPr>
          <p:cNvPr id="3" name="Freeform 3"/>
          <p:cNvSpPr/>
          <p:nvPr/>
        </p:nvSpPr>
        <p:spPr>
          <a:xfrm>
            <a:off x="1028700" y="1241901"/>
            <a:ext cx="16487402" cy="7803198"/>
          </a:xfrm>
          <a:custGeom>
            <a:avLst/>
            <a:gdLst/>
            <a:ahLst/>
            <a:cxnLst/>
            <a:rect l="l" t="t" r="r" b="b"/>
            <a:pathLst>
              <a:path w="16487402" h="7803198">
                <a:moveTo>
                  <a:pt x="0" y="0"/>
                </a:moveTo>
                <a:lnTo>
                  <a:pt x="16487402" y="0"/>
                </a:lnTo>
                <a:lnTo>
                  <a:pt x="16487402" y="7803198"/>
                </a:lnTo>
                <a:lnTo>
                  <a:pt x="0" y="7803198"/>
                </a:lnTo>
                <a:lnTo>
                  <a:pt x="0" y="0"/>
                </a:lnTo>
                <a:close/>
              </a:path>
            </a:pathLst>
          </a:custGeom>
          <a:blipFill>
            <a:blip r:embed="rId3"/>
            <a:stretch>
              <a:fillRect/>
            </a:stretch>
          </a:blipFill>
        </p:spPr>
        <p:txBody>
          <a:bodyPr/>
          <a:lstStyle/>
          <a:p>
            <a:endParaRPr lang="tr-T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tr-TR"/>
          </a:p>
        </p:txBody>
      </p:sp>
      <p:sp>
        <p:nvSpPr>
          <p:cNvPr id="3" name="Freeform 3"/>
          <p:cNvSpPr/>
          <p:nvPr/>
        </p:nvSpPr>
        <p:spPr>
          <a:xfrm>
            <a:off x="940568" y="235264"/>
            <a:ext cx="17149637" cy="9816473"/>
          </a:xfrm>
          <a:custGeom>
            <a:avLst/>
            <a:gdLst/>
            <a:ahLst/>
            <a:cxnLst/>
            <a:rect l="l" t="t" r="r" b="b"/>
            <a:pathLst>
              <a:path w="17149637" h="9816473">
                <a:moveTo>
                  <a:pt x="0" y="0"/>
                </a:moveTo>
                <a:lnTo>
                  <a:pt x="17149637" y="0"/>
                </a:lnTo>
                <a:lnTo>
                  <a:pt x="17149637" y="9816472"/>
                </a:lnTo>
                <a:lnTo>
                  <a:pt x="0" y="9816472"/>
                </a:lnTo>
                <a:lnTo>
                  <a:pt x="0" y="0"/>
                </a:lnTo>
                <a:close/>
              </a:path>
            </a:pathLst>
          </a:custGeom>
          <a:blipFill>
            <a:blip r:embed="rId3"/>
            <a:stretch>
              <a:fillRect l="-16947" r="-16947"/>
            </a:stretch>
          </a:blipFill>
        </p:spPr>
        <p:txBody>
          <a:bodyPr/>
          <a:lstStyle/>
          <a:p>
            <a:endParaRPr lang="tr-T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tr-TR"/>
          </a:p>
        </p:txBody>
      </p:sp>
      <p:sp>
        <p:nvSpPr>
          <p:cNvPr id="3" name="Freeform 3"/>
          <p:cNvSpPr/>
          <p:nvPr/>
        </p:nvSpPr>
        <p:spPr>
          <a:xfrm>
            <a:off x="444795" y="625621"/>
            <a:ext cx="17752993" cy="9386895"/>
          </a:xfrm>
          <a:custGeom>
            <a:avLst/>
            <a:gdLst/>
            <a:ahLst/>
            <a:cxnLst/>
            <a:rect l="l" t="t" r="r" b="b"/>
            <a:pathLst>
              <a:path w="17752993" h="9386895">
                <a:moveTo>
                  <a:pt x="0" y="0"/>
                </a:moveTo>
                <a:lnTo>
                  <a:pt x="17752993" y="0"/>
                </a:lnTo>
                <a:lnTo>
                  <a:pt x="17752993" y="9386895"/>
                </a:lnTo>
                <a:lnTo>
                  <a:pt x="0" y="9386895"/>
                </a:lnTo>
                <a:lnTo>
                  <a:pt x="0" y="0"/>
                </a:lnTo>
                <a:close/>
              </a:path>
            </a:pathLst>
          </a:custGeom>
          <a:blipFill>
            <a:blip r:embed="rId3"/>
            <a:stretch>
              <a:fillRect/>
            </a:stretch>
          </a:blipFill>
        </p:spPr>
        <p:txBody>
          <a:bodyPr/>
          <a:lstStyle/>
          <a:p>
            <a:endParaRPr lang="tr-T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tr-TR"/>
          </a:p>
        </p:txBody>
      </p:sp>
      <p:sp>
        <p:nvSpPr>
          <p:cNvPr id="3" name="Freeform 3"/>
          <p:cNvSpPr/>
          <p:nvPr/>
        </p:nvSpPr>
        <p:spPr>
          <a:xfrm>
            <a:off x="10078075" y="1267971"/>
            <a:ext cx="4208573" cy="4247184"/>
          </a:xfrm>
          <a:custGeom>
            <a:avLst/>
            <a:gdLst/>
            <a:ahLst/>
            <a:cxnLst/>
            <a:rect l="l" t="t" r="r" b="b"/>
            <a:pathLst>
              <a:path w="4208573" h="4247184">
                <a:moveTo>
                  <a:pt x="0" y="0"/>
                </a:moveTo>
                <a:lnTo>
                  <a:pt x="4208574" y="0"/>
                </a:lnTo>
                <a:lnTo>
                  <a:pt x="4208574"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tr-TR"/>
          </a:p>
        </p:txBody>
      </p:sp>
      <p:sp>
        <p:nvSpPr>
          <p:cNvPr id="4" name="Freeform 4"/>
          <p:cNvSpPr/>
          <p:nvPr/>
        </p:nvSpPr>
        <p:spPr>
          <a:xfrm>
            <a:off x="10857087" y="1879538"/>
            <a:ext cx="5956731" cy="6527925"/>
          </a:xfrm>
          <a:custGeom>
            <a:avLst/>
            <a:gdLst/>
            <a:ahLst/>
            <a:cxnLst/>
            <a:rect l="l" t="t" r="r" b="b"/>
            <a:pathLst>
              <a:path w="5956731" h="6527925">
                <a:moveTo>
                  <a:pt x="0" y="0"/>
                </a:moveTo>
                <a:lnTo>
                  <a:pt x="5956731" y="0"/>
                </a:lnTo>
                <a:lnTo>
                  <a:pt x="5956731" y="6527924"/>
                </a:lnTo>
                <a:lnTo>
                  <a:pt x="0" y="65279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5" name="TextBox 5"/>
          <p:cNvSpPr txBox="1"/>
          <p:nvPr/>
        </p:nvSpPr>
        <p:spPr>
          <a:xfrm>
            <a:off x="917740" y="1683947"/>
            <a:ext cx="7017106" cy="1707616"/>
          </a:xfrm>
          <a:prstGeom prst="rect">
            <a:avLst/>
          </a:prstGeom>
        </p:spPr>
        <p:txBody>
          <a:bodyPr lIns="0" tIns="0" rIns="0" bIns="0" rtlCol="0" anchor="t">
            <a:spAutoFit/>
          </a:bodyPr>
          <a:lstStyle/>
          <a:p>
            <a:pPr algn="l">
              <a:lnSpc>
                <a:spcPts val="6533"/>
              </a:lnSpc>
            </a:pPr>
            <a:r>
              <a:rPr lang="en-US" sz="6735" b="1">
                <a:solidFill>
                  <a:srgbClr val="000000"/>
                </a:solidFill>
                <a:latin typeface="DM Sans Bold"/>
                <a:ea typeface="DM Sans Bold"/>
                <a:cs typeface="DM Sans Bold"/>
                <a:sym typeface="DM Sans Bold"/>
              </a:rPr>
              <a:t>Embedding (Gömme) nedir?</a:t>
            </a:r>
          </a:p>
        </p:txBody>
      </p:sp>
      <p:sp>
        <p:nvSpPr>
          <p:cNvPr id="6" name="TextBox 6"/>
          <p:cNvSpPr txBox="1"/>
          <p:nvPr/>
        </p:nvSpPr>
        <p:spPr>
          <a:xfrm>
            <a:off x="602387" y="4050220"/>
            <a:ext cx="9879661" cy="4185653"/>
          </a:xfrm>
          <a:prstGeom prst="rect">
            <a:avLst/>
          </a:prstGeom>
        </p:spPr>
        <p:txBody>
          <a:bodyPr lIns="0" tIns="0" rIns="0" bIns="0" rtlCol="0" anchor="t">
            <a:spAutoFit/>
          </a:bodyPr>
          <a:lstStyle/>
          <a:p>
            <a:pPr marL="596664" lvl="1" indent="-298332" algn="l">
              <a:lnSpc>
                <a:spcPts val="3730"/>
              </a:lnSpc>
              <a:buFont typeface="Arial"/>
              <a:buChar char="•"/>
            </a:pPr>
            <a:r>
              <a:rPr lang="en-US" sz="2763" spc="165">
                <a:solidFill>
                  <a:srgbClr val="000000"/>
                </a:solidFill>
                <a:latin typeface="DM Sans"/>
                <a:ea typeface="DM Sans"/>
                <a:cs typeface="DM Sans"/>
                <a:sym typeface="DM Sans"/>
              </a:rPr>
              <a:t>Embedding, metin, görsel veya diğer veri türlerini makine öğrenimi modellerinin işleyebileceği matematiksel bir forma, yani vektörlere dönüştürme yöntemidir. </a:t>
            </a:r>
          </a:p>
          <a:p>
            <a:pPr algn="l">
              <a:lnSpc>
                <a:spcPts val="3730"/>
              </a:lnSpc>
            </a:pPr>
            <a:r>
              <a:rPr lang="en-US" sz="2763" spc="165">
                <a:solidFill>
                  <a:srgbClr val="000000"/>
                </a:solidFill>
                <a:latin typeface="DM Sans"/>
                <a:ea typeface="DM Sans"/>
                <a:cs typeface="DM Sans"/>
                <a:sym typeface="DM Sans"/>
              </a:rPr>
              <a:t> </a:t>
            </a:r>
          </a:p>
          <a:p>
            <a:pPr marL="596664" lvl="1" indent="-298332" algn="l">
              <a:lnSpc>
                <a:spcPts val="3730"/>
              </a:lnSpc>
              <a:spcBef>
                <a:spcPct val="0"/>
              </a:spcBef>
              <a:buFont typeface="Arial"/>
              <a:buChar char="•"/>
            </a:pPr>
            <a:r>
              <a:rPr lang="en-US" sz="2763" spc="165">
                <a:solidFill>
                  <a:srgbClr val="000000"/>
                </a:solidFill>
                <a:latin typeface="DM Sans"/>
                <a:ea typeface="DM Sans"/>
                <a:cs typeface="DM Sans"/>
                <a:sym typeface="DM Sans"/>
              </a:rPr>
              <a:t>Embedding sayesinde veriler, anlamlarına ve özelliklerine göre matematiksel bir uzayda düzenlenir, böylece ilişkiler daha kolay analiz edilebilir ve hızlı sonuçlar elde edilebilir.</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tr-TR"/>
          </a:p>
        </p:txBody>
      </p:sp>
      <p:sp>
        <p:nvSpPr>
          <p:cNvPr id="3" name="Freeform 3"/>
          <p:cNvSpPr/>
          <p:nvPr/>
        </p:nvSpPr>
        <p:spPr>
          <a:xfrm>
            <a:off x="209346" y="1575850"/>
            <a:ext cx="18264211" cy="6346813"/>
          </a:xfrm>
          <a:custGeom>
            <a:avLst/>
            <a:gdLst/>
            <a:ahLst/>
            <a:cxnLst/>
            <a:rect l="l" t="t" r="r" b="b"/>
            <a:pathLst>
              <a:path w="18264211" h="6346813">
                <a:moveTo>
                  <a:pt x="0" y="0"/>
                </a:moveTo>
                <a:lnTo>
                  <a:pt x="18264211" y="0"/>
                </a:lnTo>
                <a:lnTo>
                  <a:pt x="18264211" y="6346813"/>
                </a:lnTo>
                <a:lnTo>
                  <a:pt x="0" y="6346813"/>
                </a:lnTo>
                <a:lnTo>
                  <a:pt x="0" y="0"/>
                </a:lnTo>
                <a:close/>
              </a:path>
            </a:pathLst>
          </a:custGeom>
          <a:blipFill>
            <a:blip r:embed="rId3"/>
            <a:stretch>
              <a:fillRect/>
            </a:stretch>
          </a:blipFill>
        </p:spPr>
        <p:txBody>
          <a:bodyPr/>
          <a:lstStyle/>
          <a:p>
            <a:endParaRPr lang="tr-T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tr-TR"/>
          </a:p>
        </p:txBody>
      </p:sp>
      <p:sp>
        <p:nvSpPr>
          <p:cNvPr id="3" name="TextBox 3"/>
          <p:cNvSpPr txBox="1"/>
          <p:nvPr/>
        </p:nvSpPr>
        <p:spPr>
          <a:xfrm>
            <a:off x="3900860" y="1121778"/>
            <a:ext cx="10059558" cy="1177236"/>
          </a:xfrm>
          <a:prstGeom prst="rect">
            <a:avLst/>
          </a:prstGeom>
        </p:spPr>
        <p:txBody>
          <a:bodyPr lIns="0" tIns="0" rIns="0" bIns="0" rtlCol="0" anchor="t">
            <a:spAutoFit/>
          </a:bodyPr>
          <a:lstStyle/>
          <a:p>
            <a:pPr marL="0" lvl="1" indent="0" algn="ctr">
              <a:lnSpc>
                <a:spcPts val="8730"/>
              </a:lnSpc>
              <a:spcBef>
                <a:spcPct val="0"/>
              </a:spcBef>
            </a:pPr>
            <a:r>
              <a:rPr lang="en-US" sz="9000" b="1">
                <a:solidFill>
                  <a:srgbClr val="000000"/>
                </a:solidFill>
                <a:latin typeface="DM Sans Bold"/>
                <a:ea typeface="DM Sans Bold"/>
                <a:cs typeface="DM Sans Bold"/>
                <a:sym typeface="DM Sans Bold"/>
              </a:rPr>
              <a:t>ELIZA (1967)</a:t>
            </a:r>
          </a:p>
        </p:txBody>
      </p:sp>
      <p:sp>
        <p:nvSpPr>
          <p:cNvPr id="4" name="Freeform 4"/>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5" name="Freeform 5"/>
          <p:cNvSpPr/>
          <p:nvPr/>
        </p:nvSpPr>
        <p:spPr>
          <a:xfrm>
            <a:off x="15262955" y="8864586"/>
            <a:ext cx="4602314" cy="3618569"/>
          </a:xfrm>
          <a:custGeom>
            <a:avLst/>
            <a:gdLst/>
            <a:ahLst/>
            <a:cxnLst/>
            <a:rect l="l" t="t" r="r" b="b"/>
            <a:pathLst>
              <a:path w="4602314" h="3618569">
                <a:moveTo>
                  <a:pt x="0" y="0"/>
                </a:moveTo>
                <a:lnTo>
                  <a:pt x="4602314" y="0"/>
                </a:lnTo>
                <a:lnTo>
                  <a:pt x="4602314"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tr-TR"/>
          </a:p>
        </p:txBody>
      </p:sp>
      <p:sp>
        <p:nvSpPr>
          <p:cNvPr id="6" name="Freeform 6"/>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tr-TR"/>
          </a:p>
        </p:txBody>
      </p:sp>
      <p:sp>
        <p:nvSpPr>
          <p:cNvPr id="7" name="Freeform 7"/>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tr-TR"/>
          </a:p>
        </p:txBody>
      </p:sp>
      <p:sp>
        <p:nvSpPr>
          <p:cNvPr id="8" name="Freeform 8"/>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tr-TR"/>
          </a:p>
        </p:txBody>
      </p:sp>
      <p:sp>
        <p:nvSpPr>
          <p:cNvPr id="9" name="Freeform 9"/>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tr-TR"/>
          </a:p>
        </p:txBody>
      </p:sp>
      <p:sp>
        <p:nvSpPr>
          <p:cNvPr id="10" name="Freeform 10"/>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tr-TR"/>
          </a:p>
        </p:txBody>
      </p:sp>
      <p:sp>
        <p:nvSpPr>
          <p:cNvPr id="11" name="Freeform 11"/>
          <p:cNvSpPr/>
          <p:nvPr/>
        </p:nvSpPr>
        <p:spPr>
          <a:xfrm>
            <a:off x="15262955" y="-1072630"/>
            <a:ext cx="1996345" cy="2149497"/>
          </a:xfrm>
          <a:custGeom>
            <a:avLst/>
            <a:gdLst/>
            <a:ahLst/>
            <a:cxnLst/>
            <a:rect l="l" t="t" r="r" b="b"/>
            <a:pathLst>
              <a:path w="1996345" h="2149497">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tr-TR"/>
          </a:p>
        </p:txBody>
      </p:sp>
      <p:sp>
        <p:nvSpPr>
          <p:cNvPr id="12" name="Freeform 12"/>
          <p:cNvSpPr/>
          <p:nvPr/>
        </p:nvSpPr>
        <p:spPr>
          <a:xfrm>
            <a:off x="9731187" y="6560361"/>
            <a:ext cx="134611" cy="148781"/>
          </a:xfrm>
          <a:custGeom>
            <a:avLst/>
            <a:gdLst/>
            <a:ahLst/>
            <a:cxnLst/>
            <a:rect l="l" t="t" r="r" b="b"/>
            <a:pathLst>
              <a:path w="134611" h="148781">
                <a:moveTo>
                  <a:pt x="0" y="0"/>
                </a:moveTo>
                <a:lnTo>
                  <a:pt x="134611" y="0"/>
                </a:lnTo>
                <a:lnTo>
                  <a:pt x="134611" y="148781"/>
                </a:lnTo>
                <a:lnTo>
                  <a:pt x="0" y="148781"/>
                </a:lnTo>
                <a:lnTo>
                  <a:pt x="0" y="0"/>
                </a:lnTo>
                <a:close/>
              </a:path>
            </a:pathLst>
          </a:custGeom>
          <a:blipFill>
            <a:blip r:embed="rId19"/>
            <a:stretch>
              <a:fillRect/>
            </a:stretch>
          </a:blipFill>
        </p:spPr>
        <p:txBody>
          <a:bodyPr/>
          <a:lstStyle/>
          <a:p>
            <a:endParaRPr lang="tr-TR"/>
          </a:p>
        </p:txBody>
      </p:sp>
      <p:sp>
        <p:nvSpPr>
          <p:cNvPr id="13" name="Freeform 13"/>
          <p:cNvSpPr/>
          <p:nvPr/>
        </p:nvSpPr>
        <p:spPr>
          <a:xfrm>
            <a:off x="8124419" y="2299013"/>
            <a:ext cx="10273645" cy="6662137"/>
          </a:xfrm>
          <a:custGeom>
            <a:avLst/>
            <a:gdLst/>
            <a:ahLst/>
            <a:cxnLst/>
            <a:rect l="l" t="t" r="r" b="b"/>
            <a:pathLst>
              <a:path w="10273645" h="6662137">
                <a:moveTo>
                  <a:pt x="0" y="0"/>
                </a:moveTo>
                <a:lnTo>
                  <a:pt x="10273646" y="0"/>
                </a:lnTo>
                <a:lnTo>
                  <a:pt x="10273646" y="6662138"/>
                </a:lnTo>
                <a:lnTo>
                  <a:pt x="0" y="6662138"/>
                </a:lnTo>
                <a:lnTo>
                  <a:pt x="0" y="0"/>
                </a:lnTo>
                <a:close/>
              </a:path>
            </a:pathLst>
          </a:custGeom>
          <a:blipFill>
            <a:blip r:embed="rId20"/>
            <a:stretch>
              <a:fillRect/>
            </a:stretch>
          </a:blipFill>
        </p:spPr>
        <p:txBody>
          <a:bodyPr/>
          <a:lstStyle/>
          <a:p>
            <a:endParaRPr lang="tr-TR"/>
          </a:p>
        </p:txBody>
      </p:sp>
      <p:sp>
        <p:nvSpPr>
          <p:cNvPr id="14" name="TextBox 14"/>
          <p:cNvSpPr txBox="1"/>
          <p:nvPr/>
        </p:nvSpPr>
        <p:spPr>
          <a:xfrm>
            <a:off x="0" y="2607801"/>
            <a:ext cx="8222288" cy="4101340"/>
          </a:xfrm>
          <a:prstGeom prst="rect">
            <a:avLst/>
          </a:prstGeom>
        </p:spPr>
        <p:txBody>
          <a:bodyPr lIns="0" tIns="0" rIns="0" bIns="0" rtlCol="0" anchor="t">
            <a:spAutoFit/>
          </a:bodyPr>
          <a:lstStyle/>
          <a:p>
            <a:pPr algn="l">
              <a:lnSpc>
                <a:spcPts val="4679"/>
              </a:lnSpc>
            </a:pPr>
            <a:endParaRPr/>
          </a:p>
          <a:p>
            <a:pPr marL="647692" lvl="1" indent="-323846" algn="l">
              <a:lnSpc>
                <a:spcPts val="4679"/>
              </a:lnSpc>
              <a:buFont typeface="Arial"/>
              <a:buChar char="•"/>
            </a:pPr>
            <a:r>
              <a:rPr lang="en-US" sz="2999">
                <a:solidFill>
                  <a:srgbClr val="000000"/>
                </a:solidFill>
                <a:latin typeface="DM Sans"/>
                <a:ea typeface="DM Sans"/>
                <a:cs typeface="DM Sans"/>
                <a:sym typeface="DM Sans"/>
              </a:rPr>
              <a:t>Joseph Weizenbaum tarafından geliştirilen ELIZA, insanlarla basit diyaloglar kurabilen ilk chatbotlardan biridir. Rogerian terapi tekniğine dayanan ELIZA, kullanıcının söylediklerini tekrar ederek onunla "terapist" gibi konuşur. </a:t>
            </a:r>
          </a:p>
        </p:txBody>
      </p:sp>
      <p:sp>
        <p:nvSpPr>
          <p:cNvPr id="15" name="TextBox 15"/>
          <p:cNvSpPr txBox="1"/>
          <p:nvPr/>
        </p:nvSpPr>
        <p:spPr>
          <a:xfrm>
            <a:off x="11474893" y="9031645"/>
            <a:ext cx="4039330" cy="405685"/>
          </a:xfrm>
          <a:prstGeom prst="rect">
            <a:avLst/>
          </a:prstGeom>
        </p:spPr>
        <p:txBody>
          <a:bodyPr lIns="0" tIns="0" rIns="0" bIns="0" rtlCol="0" anchor="t">
            <a:spAutoFit/>
          </a:bodyPr>
          <a:lstStyle/>
          <a:p>
            <a:pPr algn="ctr">
              <a:lnSpc>
                <a:spcPts val="3359"/>
              </a:lnSpc>
              <a:spcBef>
                <a:spcPct val="0"/>
              </a:spcBef>
            </a:pPr>
            <a:r>
              <a:rPr lang="en-US" sz="2399" b="1">
                <a:solidFill>
                  <a:srgbClr val="000000"/>
                </a:solidFill>
                <a:latin typeface="DM Sans Bold"/>
                <a:ea typeface="DM Sans Bold"/>
                <a:cs typeface="DM Sans Bold"/>
                <a:sym typeface="DM Sans Bold"/>
              </a:rPr>
              <a:t>ELIZA ile örnek bir konuşma</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tr-TR"/>
          </a:p>
        </p:txBody>
      </p:sp>
      <p:sp>
        <p:nvSpPr>
          <p:cNvPr id="3" name="Freeform 3"/>
          <p:cNvSpPr/>
          <p:nvPr/>
        </p:nvSpPr>
        <p:spPr>
          <a:xfrm>
            <a:off x="-111242" y="607012"/>
            <a:ext cx="18784581" cy="8852234"/>
          </a:xfrm>
          <a:custGeom>
            <a:avLst/>
            <a:gdLst/>
            <a:ahLst/>
            <a:cxnLst/>
            <a:rect l="l" t="t" r="r" b="b"/>
            <a:pathLst>
              <a:path w="18784581" h="8852234">
                <a:moveTo>
                  <a:pt x="0" y="0"/>
                </a:moveTo>
                <a:lnTo>
                  <a:pt x="18784580" y="0"/>
                </a:lnTo>
                <a:lnTo>
                  <a:pt x="18784580" y="8852234"/>
                </a:lnTo>
                <a:lnTo>
                  <a:pt x="0" y="8852234"/>
                </a:lnTo>
                <a:lnTo>
                  <a:pt x="0" y="0"/>
                </a:lnTo>
                <a:close/>
              </a:path>
            </a:pathLst>
          </a:custGeom>
          <a:blipFill>
            <a:blip r:embed="rId3"/>
            <a:stretch>
              <a:fillRect/>
            </a:stretch>
          </a:blipFill>
        </p:spPr>
        <p:txBody>
          <a:bodyPr/>
          <a:lstStyle/>
          <a:p>
            <a:endParaRPr lang="tr-T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tr-TR"/>
          </a:p>
        </p:txBody>
      </p:sp>
      <p:sp>
        <p:nvSpPr>
          <p:cNvPr id="3" name="Freeform 3"/>
          <p:cNvSpPr/>
          <p:nvPr/>
        </p:nvSpPr>
        <p:spPr>
          <a:xfrm>
            <a:off x="11552257" y="1573754"/>
            <a:ext cx="4208573" cy="4247184"/>
          </a:xfrm>
          <a:custGeom>
            <a:avLst/>
            <a:gdLst/>
            <a:ahLst/>
            <a:cxnLst/>
            <a:rect l="l" t="t" r="r" b="b"/>
            <a:pathLst>
              <a:path w="4208573" h="4247184">
                <a:moveTo>
                  <a:pt x="0" y="0"/>
                </a:moveTo>
                <a:lnTo>
                  <a:pt x="4208573" y="0"/>
                </a:lnTo>
                <a:lnTo>
                  <a:pt x="4208573"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tr-TR"/>
          </a:p>
        </p:txBody>
      </p:sp>
      <p:sp>
        <p:nvSpPr>
          <p:cNvPr id="4" name="Freeform 4"/>
          <p:cNvSpPr/>
          <p:nvPr/>
        </p:nvSpPr>
        <p:spPr>
          <a:xfrm>
            <a:off x="12331269" y="2185321"/>
            <a:ext cx="5956731" cy="6527925"/>
          </a:xfrm>
          <a:custGeom>
            <a:avLst/>
            <a:gdLst/>
            <a:ahLst/>
            <a:cxnLst/>
            <a:rect l="l" t="t" r="r" b="b"/>
            <a:pathLst>
              <a:path w="5956731" h="6527925">
                <a:moveTo>
                  <a:pt x="0" y="0"/>
                </a:moveTo>
                <a:lnTo>
                  <a:pt x="5956731" y="0"/>
                </a:lnTo>
                <a:lnTo>
                  <a:pt x="5956731" y="6527925"/>
                </a:lnTo>
                <a:lnTo>
                  <a:pt x="0" y="65279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5" name="TextBox 5"/>
          <p:cNvSpPr txBox="1"/>
          <p:nvPr/>
        </p:nvSpPr>
        <p:spPr>
          <a:xfrm>
            <a:off x="808998" y="1260511"/>
            <a:ext cx="10865028" cy="3386928"/>
          </a:xfrm>
          <a:prstGeom prst="rect">
            <a:avLst/>
          </a:prstGeom>
        </p:spPr>
        <p:txBody>
          <a:bodyPr lIns="0" tIns="0" rIns="0" bIns="0" rtlCol="0" anchor="t">
            <a:spAutoFit/>
          </a:bodyPr>
          <a:lstStyle/>
          <a:p>
            <a:pPr algn="l">
              <a:lnSpc>
                <a:spcPts val="8730"/>
              </a:lnSpc>
            </a:pPr>
            <a:r>
              <a:rPr lang="en-US" sz="9000" b="1">
                <a:solidFill>
                  <a:srgbClr val="000000"/>
                </a:solidFill>
                <a:latin typeface="DM Sans Bold"/>
                <a:ea typeface="DM Sans Bold"/>
                <a:cs typeface="DM Sans Bold"/>
                <a:sym typeface="DM Sans Bold"/>
              </a:rPr>
              <a:t>Vector Database</a:t>
            </a:r>
          </a:p>
          <a:p>
            <a:pPr algn="l">
              <a:lnSpc>
                <a:spcPts val="8730"/>
              </a:lnSpc>
            </a:pPr>
            <a:r>
              <a:rPr lang="en-US" sz="9000" b="1">
                <a:solidFill>
                  <a:srgbClr val="000000"/>
                </a:solidFill>
                <a:latin typeface="DM Sans Bold"/>
                <a:ea typeface="DM Sans Bold"/>
                <a:cs typeface="DM Sans Bold"/>
                <a:sym typeface="DM Sans Bold"/>
              </a:rPr>
              <a:t>(Vektör Veritabanı) nedir?</a:t>
            </a:r>
          </a:p>
        </p:txBody>
      </p:sp>
      <p:sp>
        <p:nvSpPr>
          <p:cNvPr id="6" name="TextBox 6"/>
          <p:cNvSpPr txBox="1"/>
          <p:nvPr/>
        </p:nvSpPr>
        <p:spPr>
          <a:xfrm>
            <a:off x="1504950" y="4788507"/>
            <a:ext cx="9936793" cy="4791865"/>
          </a:xfrm>
          <a:prstGeom prst="rect">
            <a:avLst/>
          </a:prstGeom>
        </p:spPr>
        <p:txBody>
          <a:bodyPr lIns="0" tIns="0" rIns="0" bIns="0" rtlCol="0" anchor="t">
            <a:spAutoFit/>
          </a:bodyPr>
          <a:lstStyle/>
          <a:p>
            <a:pPr marL="626104" lvl="1" indent="-313052" algn="l">
              <a:lnSpc>
                <a:spcPts val="3914"/>
              </a:lnSpc>
              <a:buFont typeface="Arial"/>
              <a:buChar char="•"/>
            </a:pPr>
            <a:r>
              <a:rPr lang="en-US" sz="2899" spc="173">
                <a:solidFill>
                  <a:srgbClr val="000000"/>
                </a:solidFill>
                <a:latin typeface="DM Sans"/>
                <a:ea typeface="DM Sans"/>
                <a:cs typeface="DM Sans"/>
                <a:sym typeface="DM Sans"/>
              </a:rPr>
              <a:t>Vektör veritabanları, embedding modeli tarafından oluşturulan vektörleri saklamak, organize etmek ve aramak için kullanılan sistemlerdir.</a:t>
            </a:r>
          </a:p>
          <a:p>
            <a:pPr algn="l">
              <a:lnSpc>
                <a:spcPts val="3914"/>
              </a:lnSpc>
            </a:pPr>
            <a:endParaRPr lang="en-US" sz="2899" spc="173">
              <a:solidFill>
                <a:srgbClr val="000000"/>
              </a:solidFill>
              <a:latin typeface="DM Sans"/>
              <a:ea typeface="DM Sans"/>
              <a:cs typeface="DM Sans"/>
              <a:sym typeface="DM Sans"/>
            </a:endParaRPr>
          </a:p>
          <a:p>
            <a:pPr marL="626104" lvl="1" indent="-313052" algn="l">
              <a:lnSpc>
                <a:spcPts val="3914"/>
              </a:lnSpc>
              <a:buFont typeface="Arial"/>
              <a:buChar char="•"/>
            </a:pPr>
            <a:r>
              <a:rPr lang="en-US" sz="2899" spc="173">
                <a:solidFill>
                  <a:srgbClr val="000000"/>
                </a:solidFill>
                <a:latin typeface="DM Sans"/>
                <a:ea typeface="DM Sans"/>
                <a:cs typeface="DM Sans"/>
                <a:sym typeface="DM Sans"/>
              </a:rPr>
              <a:t>Bu tür veritabanları, milyonlarca veya milyarlarca vektör arasında hızlı bir şekilde benzerlik araması (similarity search) yaparak ilgili sonuçları bulmayı sağlar.</a:t>
            </a:r>
          </a:p>
          <a:p>
            <a:pPr marL="0" lvl="0" indent="0" algn="l">
              <a:lnSpc>
                <a:spcPts val="2699"/>
              </a:lnSpc>
              <a:spcBef>
                <a:spcPct val="0"/>
              </a:spcBef>
            </a:pPr>
            <a:endParaRPr lang="en-US" sz="2899" spc="173">
              <a:solidFill>
                <a:srgbClr val="000000"/>
              </a:solidFill>
              <a:latin typeface="DM Sans"/>
              <a:ea typeface="DM Sans"/>
              <a:cs typeface="DM Sans"/>
              <a:sym typeface="DM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tr-TR"/>
          </a:p>
        </p:txBody>
      </p:sp>
      <p:sp>
        <p:nvSpPr>
          <p:cNvPr id="3" name="Freeform 3"/>
          <p:cNvSpPr/>
          <p:nvPr/>
        </p:nvSpPr>
        <p:spPr>
          <a:xfrm>
            <a:off x="11552257" y="1573754"/>
            <a:ext cx="4208573" cy="4247184"/>
          </a:xfrm>
          <a:custGeom>
            <a:avLst/>
            <a:gdLst/>
            <a:ahLst/>
            <a:cxnLst/>
            <a:rect l="l" t="t" r="r" b="b"/>
            <a:pathLst>
              <a:path w="4208573" h="4247184">
                <a:moveTo>
                  <a:pt x="0" y="0"/>
                </a:moveTo>
                <a:lnTo>
                  <a:pt x="4208573" y="0"/>
                </a:lnTo>
                <a:lnTo>
                  <a:pt x="4208573"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tr-TR"/>
          </a:p>
        </p:txBody>
      </p:sp>
      <p:sp>
        <p:nvSpPr>
          <p:cNvPr id="4" name="Freeform 4"/>
          <p:cNvSpPr/>
          <p:nvPr/>
        </p:nvSpPr>
        <p:spPr>
          <a:xfrm>
            <a:off x="12331269" y="2185321"/>
            <a:ext cx="5956731" cy="6527925"/>
          </a:xfrm>
          <a:custGeom>
            <a:avLst/>
            <a:gdLst/>
            <a:ahLst/>
            <a:cxnLst/>
            <a:rect l="l" t="t" r="r" b="b"/>
            <a:pathLst>
              <a:path w="5956731" h="6527925">
                <a:moveTo>
                  <a:pt x="0" y="0"/>
                </a:moveTo>
                <a:lnTo>
                  <a:pt x="5956731" y="0"/>
                </a:lnTo>
                <a:lnTo>
                  <a:pt x="5956731" y="6527925"/>
                </a:lnTo>
                <a:lnTo>
                  <a:pt x="0" y="652792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5" name="TextBox 5"/>
          <p:cNvSpPr txBox="1"/>
          <p:nvPr/>
        </p:nvSpPr>
        <p:spPr>
          <a:xfrm>
            <a:off x="1396207" y="1952929"/>
            <a:ext cx="9161445" cy="1744417"/>
          </a:xfrm>
          <a:prstGeom prst="rect">
            <a:avLst/>
          </a:prstGeom>
        </p:spPr>
        <p:txBody>
          <a:bodyPr lIns="0" tIns="0" rIns="0" bIns="0" rtlCol="0" anchor="t">
            <a:spAutoFit/>
          </a:bodyPr>
          <a:lstStyle/>
          <a:p>
            <a:pPr algn="l">
              <a:lnSpc>
                <a:spcPts val="6697"/>
              </a:lnSpc>
            </a:pPr>
            <a:r>
              <a:rPr lang="en-US" sz="6904" b="1">
                <a:solidFill>
                  <a:srgbClr val="000000"/>
                </a:solidFill>
                <a:latin typeface="DM Sans Bold"/>
                <a:ea typeface="DM Sans Bold"/>
                <a:cs typeface="DM Sans Bold"/>
                <a:sym typeface="DM Sans Bold"/>
              </a:rPr>
              <a:t>Popüler Vektör Veritabanları</a:t>
            </a:r>
          </a:p>
        </p:txBody>
      </p:sp>
      <p:sp>
        <p:nvSpPr>
          <p:cNvPr id="6" name="TextBox 6"/>
          <p:cNvSpPr txBox="1"/>
          <p:nvPr/>
        </p:nvSpPr>
        <p:spPr>
          <a:xfrm>
            <a:off x="1504950" y="4788507"/>
            <a:ext cx="9936793" cy="3026865"/>
          </a:xfrm>
          <a:prstGeom prst="rect">
            <a:avLst/>
          </a:prstGeom>
        </p:spPr>
        <p:txBody>
          <a:bodyPr lIns="0" tIns="0" rIns="0" bIns="0" rtlCol="0" anchor="t">
            <a:spAutoFit/>
          </a:bodyPr>
          <a:lstStyle/>
          <a:p>
            <a:pPr marL="777230" lvl="1" indent="-388615" algn="l">
              <a:lnSpc>
                <a:spcPts val="4859"/>
              </a:lnSpc>
              <a:buFont typeface="Arial"/>
              <a:buChar char="•"/>
            </a:pPr>
            <a:r>
              <a:rPr lang="en-US" sz="3599" spc="215">
                <a:solidFill>
                  <a:srgbClr val="000000"/>
                </a:solidFill>
                <a:latin typeface="DM Sans"/>
                <a:ea typeface="DM Sans"/>
                <a:cs typeface="DM Sans"/>
                <a:sym typeface="DM Sans"/>
              </a:rPr>
              <a:t>FAISS</a:t>
            </a:r>
          </a:p>
          <a:p>
            <a:pPr marL="777230" lvl="1" indent="-388615" algn="l">
              <a:lnSpc>
                <a:spcPts val="4859"/>
              </a:lnSpc>
              <a:buFont typeface="Arial"/>
              <a:buChar char="•"/>
            </a:pPr>
            <a:r>
              <a:rPr lang="en-US" sz="3599" spc="215">
                <a:solidFill>
                  <a:srgbClr val="000000"/>
                </a:solidFill>
                <a:latin typeface="DM Sans"/>
                <a:ea typeface="DM Sans"/>
                <a:cs typeface="DM Sans"/>
                <a:sym typeface="DM Sans"/>
              </a:rPr>
              <a:t>Pinecone</a:t>
            </a:r>
          </a:p>
          <a:p>
            <a:pPr marL="777230" lvl="1" indent="-388615" algn="l">
              <a:lnSpc>
                <a:spcPts val="4859"/>
              </a:lnSpc>
              <a:buFont typeface="Arial"/>
              <a:buChar char="•"/>
            </a:pPr>
            <a:r>
              <a:rPr lang="en-US" sz="3599" spc="215">
                <a:solidFill>
                  <a:srgbClr val="000000"/>
                </a:solidFill>
                <a:latin typeface="DM Sans"/>
                <a:ea typeface="DM Sans"/>
                <a:cs typeface="DM Sans"/>
                <a:sym typeface="DM Sans"/>
              </a:rPr>
              <a:t>Chroma</a:t>
            </a:r>
          </a:p>
          <a:p>
            <a:pPr marL="777230" lvl="1" indent="-388615" algn="l">
              <a:lnSpc>
                <a:spcPts val="4859"/>
              </a:lnSpc>
              <a:buFont typeface="Arial"/>
              <a:buChar char="•"/>
            </a:pPr>
            <a:r>
              <a:rPr lang="en-US" sz="3599" spc="215">
                <a:solidFill>
                  <a:srgbClr val="000000"/>
                </a:solidFill>
                <a:latin typeface="DM Sans"/>
                <a:ea typeface="DM Sans"/>
                <a:cs typeface="DM Sans"/>
                <a:sym typeface="DM Sans"/>
              </a:rPr>
              <a:t>Qdrant</a:t>
            </a:r>
          </a:p>
          <a:p>
            <a:pPr marL="777230" lvl="1" indent="-388615" algn="l">
              <a:lnSpc>
                <a:spcPts val="4859"/>
              </a:lnSpc>
              <a:spcBef>
                <a:spcPct val="0"/>
              </a:spcBef>
              <a:buFont typeface="Arial"/>
              <a:buChar char="•"/>
            </a:pPr>
            <a:r>
              <a:rPr lang="en-US" sz="3599" spc="215">
                <a:solidFill>
                  <a:srgbClr val="000000"/>
                </a:solidFill>
                <a:latin typeface="DM Sans"/>
                <a:ea typeface="DM Sans"/>
                <a:cs typeface="DM Sans"/>
                <a:sym typeface="DM Sans"/>
              </a:rPr>
              <a:t>Milvus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tr-TR"/>
          </a:p>
        </p:txBody>
      </p:sp>
      <p:sp>
        <p:nvSpPr>
          <p:cNvPr id="3" name="Freeform 3"/>
          <p:cNvSpPr/>
          <p:nvPr/>
        </p:nvSpPr>
        <p:spPr>
          <a:xfrm>
            <a:off x="8237372" y="3099572"/>
            <a:ext cx="9612923" cy="5407269"/>
          </a:xfrm>
          <a:custGeom>
            <a:avLst/>
            <a:gdLst/>
            <a:ahLst/>
            <a:cxnLst/>
            <a:rect l="l" t="t" r="r" b="b"/>
            <a:pathLst>
              <a:path w="9612923" h="5407269">
                <a:moveTo>
                  <a:pt x="0" y="0"/>
                </a:moveTo>
                <a:lnTo>
                  <a:pt x="9612922" y="0"/>
                </a:lnTo>
                <a:lnTo>
                  <a:pt x="9612922" y="5407269"/>
                </a:lnTo>
                <a:lnTo>
                  <a:pt x="0" y="5407269"/>
                </a:lnTo>
                <a:lnTo>
                  <a:pt x="0" y="0"/>
                </a:lnTo>
                <a:close/>
              </a:path>
            </a:pathLst>
          </a:custGeom>
          <a:blipFill>
            <a:blip r:embed="rId3"/>
            <a:stretch>
              <a:fillRect/>
            </a:stretch>
          </a:blipFill>
        </p:spPr>
        <p:txBody>
          <a:bodyPr/>
          <a:lstStyle/>
          <a:p>
            <a:endParaRPr lang="tr-TR"/>
          </a:p>
        </p:txBody>
      </p:sp>
      <p:sp>
        <p:nvSpPr>
          <p:cNvPr id="4" name="TextBox 4"/>
          <p:cNvSpPr txBox="1"/>
          <p:nvPr/>
        </p:nvSpPr>
        <p:spPr>
          <a:xfrm>
            <a:off x="1028700" y="1604886"/>
            <a:ext cx="16697302" cy="896845"/>
          </a:xfrm>
          <a:prstGeom prst="rect">
            <a:avLst/>
          </a:prstGeom>
        </p:spPr>
        <p:txBody>
          <a:bodyPr lIns="0" tIns="0" rIns="0" bIns="0" rtlCol="0" anchor="t">
            <a:spAutoFit/>
          </a:bodyPr>
          <a:lstStyle/>
          <a:p>
            <a:pPr algn="l">
              <a:lnSpc>
                <a:spcPts val="6697"/>
              </a:lnSpc>
            </a:pPr>
            <a:r>
              <a:rPr lang="en-US" sz="6904" b="1">
                <a:solidFill>
                  <a:srgbClr val="000000"/>
                </a:solidFill>
                <a:latin typeface="DM Sans Bold"/>
                <a:ea typeface="DM Sans Bold"/>
                <a:cs typeface="DM Sans Bold"/>
                <a:sym typeface="DM Sans Bold"/>
              </a:rPr>
              <a:t>FAISS (Facebook AI Similarity Search)</a:t>
            </a:r>
          </a:p>
        </p:txBody>
      </p:sp>
      <p:sp>
        <p:nvSpPr>
          <p:cNvPr id="5" name="TextBox 5"/>
          <p:cNvSpPr txBox="1"/>
          <p:nvPr/>
        </p:nvSpPr>
        <p:spPr>
          <a:xfrm>
            <a:off x="672584" y="3309074"/>
            <a:ext cx="7485841" cy="4355087"/>
          </a:xfrm>
          <a:prstGeom prst="rect">
            <a:avLst/>
          </a:prstGeom>
        </p:spPr>
        <p:txBody>
          <a:bodyPr lIns="0" tIns="0" rIns="0" bIns="0" rtlCol="0" anchor="t">
            <a:spAutoFit/>
          </a:bodyPr>
          <a:lstStyle/>
          <a:p>
            <a:pPr marL="617673" lvl="1" indent="-308836" algn="l">
              <a:lnSpc>
                <a:spcPts val="3862"/>
              </a:lnSpc>
              <a:buFont typeface="Arial"/>
              <a:buChar char="•"/>
            </a:pPr>
            <a:r>
              <a:rPr lang="en-US" sz="2860" spc="171">
                <a:solidFill>
                  <a:srgbClr val="000000"/>
                </a:solidFill>
                <a:latin typeface="DM Sans"/>
                <a:ea typeface="DM Sans"/>
                <a:cs typeface="DM Sans"/>
                <a:sym typeface="DM Sans"/>
              </a:rPr>
              <a:t>Facebook tarafından geliştirilen, yüksek boyutlu vektörlerin hızlı ve verimli şekilde benzerlik aramasını ve kümeleme işlemlerini gerçekleştiren bir kütüphanedir. Özellikle büyük veri setlerinde benzer öğeleri hızlıca bulmayı sağlar.</a:t>
            </a:r>
          </a:p>
          <a:p>
            <a:pPr algn="l">
              <a:lnSpc>
                <a:spcPts val="3862"/>
              </a:lnSpc>
              <a:spcBef>
                <a:spcPct val="0"/>
              </a:spcBef>
            </a:pPr>
            <a:endParaRPr lang="en-US" sz="2860" spc="171">
              <a:solidFill>
                <a:srgbClr val="000000"/>
              </a:solidFill>
              <a:latin typeface="DM Sans"/>
              <a:ea typeface="DM Sans"/>
              <a:cs typeface="DM Sans"/>
              <a:sym typeface="DM Sans"/>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tr-TR"/>
          </a:p>
        </p:txBody>
      </p:sp>
      <p:sp>
        <p:nvSpPr>
          <p:cNvPr id="3" name="TextBox 3"/>
          <p:cNvSpPr txBox="1"/>
          <p:nvPr/>
        </p:nvSpPr>
        <p:spPr>
          <a:xfrm>
            <a:off x="346356" y="1827827"/>
            <a:ext cx="10587546" cy="8496738"/>
          </a:xfrm>
          <a:prstGeom prst="rect">
            <a:avLst/>
          </a:prstGeom>
        </p:spPr>
        <p:txBody>
          <a:bodyPr lIns="0" tIns="0" rIns="0" bIns="0" rtlCol="0" anchor="t">
            <a:spAutoFit/>
          </a:bodyPr>
          <a:lstStyle/>
          <a:p>
            <a:pPr marL="667246" lvl="1" indent="-333623" algn="l">
              <a:lnSpc>
                <a:spcPts val="4883"/>
              </a:lnSpc>
              <a:buFont typeface="Arial"/>
              <a:buChar char="•"/>
            </a:pPr>
            <a:r>
              <a:rPr lang="en-US" sz="3090" b="1" spc="185">
                <a:solidFill>
                  <a:srgbClr val="000000"/>
                </a:solidFill>
                <a:latin typeface="DM Sans Bold"/>
                <a:ea typeface="DM Sans Bold"/>
                <a:cs typeface="DM Sans Bold"/>
                <a:sym typeface="DM Sans Bold"/>
              </a:rPr>
              <a:t>İndeksleme: </a:t>
            </a:r>
            <a:r>
              <a:rPr lang="en-US" sz="3090" spc="185">
                <a:solidFill>
                  <a:srgbClr val="000000"/>
                </a:solidFill>
                <a:latin typeface="DM Sans"/>
                <a:ea typeface="DM Sans"/>
                <a:cs typeface="DM Sans"/>
                <a:sym typeface="DM Sans"/>
              </a:rPr>
              <a:t>Vektörleri daha kolay bulmak için düzenler, bu sayede büyük veri setlerinde arama işlemini hızlandırır.</a:t>
            </a:r>
          </a:p>
          <a:p>
            <a:pPr marL="667246" lvl="1" indent="-333623" algn="l">
              <a:lnSpc>
                <a:spcPts val="4913"/>
              </a:lnSpc>
              <a:buFont typeface="Arial"/>
              <a:buChar char="•"/>
            </a:pPr>
            <a:r>
              <a:rPr lang="en-US" sz="3090" b="1" spc="185">
                <a:solidFill>
                  <a:srgbClr val="000000"/>
                </a:solidFill>
                <a:latin typeface="DM Sans Bold"/>
                <a:ea typeface="DM Sans Bold"/>
                <a:cs typeface="DM Sans Bold"/>
                <a:sym typeface="DM Sans Bold"/>
              </a:rPr>
              <a:t>Kantizasyon: </a:t>
            </a:r>
            <a:r>
              <a:rPr lang="en-US" sz="3090" spc="185">
                <a:solidFill>
                  <a:srgbClr val="000000"/>
                </a:solidFill>
                <a:latin typeface="DM Sans"/>
                <a:ea typeface="DM Sans"/>
                <a:cs typeface="DM Sans"/>
                <a:sym typeface="DM Sans"/>
              </a:rPr>
              <a:t>Haritayı bölgelere ayırır, sadece ilgili yere bakarak hızlı ve kompakt arama yapar.</a:t>
            </a:r>
          </a:p>
          <a:p>
            <a:pPr marL="667246" lvl="1" indent="-333623" algn="l">
              <a:lnSpc>
                <a:spcPts val="4728"/>
              </a:lnSpc>
              <a:buFont typeface="Arial"/>
              <a:buChar char="•"/>
            </a:pPr>
            <a:r>
              <a:rPr lang="en-US" sz="3090" b="1" spc="185">
                <a:solidFill>
                  <a:srgbClr val="000000"/>
                </a:solidFill>
                <a:latin typeface="DM Sans Bold"/>
                <a:ea typeface="DM Sans Bold"/>
                <a:cs typeface="DM Sans Bold"/>
                <a:sym typeface="DM Sans Bold"/>
              </a:rPr>
              <a:t>Ters Dosya Yapısı (IVF): </a:t>
            </a:r>
            <a:r>
              <a:rPr lang="en-US" sz="3090" spc="185">
                <a:solidFill>
                  <a:srgbClr val="000000"/>
                </a:solidFill>
                <a:latin typeface="DM Sans"/>
                <a:ea typeface="DM Sans"/>
                <a:cs typeface="DM Sans"/>
                <a:sym typeface="DM Sans"/>
              </a:rPr>
              <a:t>Vektörleri kutulara koyar ve arama yaparken sadece doğru kutuyu açar. </a:t>
            </a:r>
          </a:p>
          <a:p>
            <a:pPr marL="667246" lvl="1" indent="-333623" algn="l">
              <a:lnSpc>
                <a:spcPts val="4944"/>
              </a:lnSpc>
              <a:buFont typeface="Arial"/>
              <a:buChar char="•"/>
            </a:pPr>
            <a:r>
              <a:rPr lang="en-US" sz="3090" b="1" spc="185">
                <a:solidFill>
                  <a:srgbClr val="000000"/>
                </a:solidFill>
                <a:latin typeface="DM Sans Bold"/>
                <a:ea typeface="DM Sans Bold"/>
                <a:cs typeface="DM Sans Bold"/>
                <a:sym typeface="DM Sans Bold"/>
              </a:rPr>
              <a:t>Mesafe Ölçümleri: </a:t>
            </a:r>
            <a:r>
              <a:rPr lang="en-US" sz="3090" spc="185">
                <a:solidFill>
                  <a:srgbClr val="000000"/>
                </a:solidFill>
                <a:latin typeface="DM Sans"/>
                <a:ea typeface="DM Sans"/>
                <a:cs typeface="DM Sans"/>
                <a:sym typeface="DM Sans"/>
              </a:rPr>
              <a:t>Vektörlerin benzerliğini mesafe hesaplayarak bulur.</a:t>
            </a:r>
          </a:p>
          <a:p>
            <a:pPr marL="667246" lvl="1" indent="-333623" algn="l">
              <a:lnSpc>
                <a:spcPts val="4821"/>
              </a:lnSpc>
              <a:buFont typeface="Arial"/>
              <a:buChar char="•"/>
            </a:pPr>
            <a:r>
              <a:rPr lang="en-US" sz="3090" b="1" spc="185">
                <a:solidFill>
                  <a:srgbClr val="000000"/>
                </a:solidFill>
                <a:latin typeface="DM Sans Bold"/>
                <a:ea typeface="DM Sans Bold"/>
                <a:cs typeface="DM Sans Bold"/>
                <a:sym typeface="DM Sans Bold"/>
              </a:rPr>
              <a:t>Arama Algoritmaları: </a:t>
            </a:r>
            <a:r>
              <a:rPr lang="en-US" sz="3090" spc="185">
                <a:solidFill>
                  <a:srgbClr val="000000"/>
                </a:solidFill>
                <a:latin typeface="DM Sans"/>
                <a:ea typeface="DM Sans"/>
                <a:cs typeface="DM Sans"/>
                <a:sym typeface="DM Sans"/>
              </a:rPr>
              <a:t>Tam arama doğru ama yavaş, yaklaşık arama hızlı ama biraz daha az kesin sonuç verir.</a:t>
            </a:r>
          </a:p>
          <a:p>
            <a:pPr algn="l">
              <a:lnSpc>
                <a:spcPts val="4172"/>
              </a:lnSpc>
              <a:spcBef>
                <a:spcPct val="0"/>
              </a:spcBef>
            </a:pPr>
            <a:endParaRPr lang="en-US" sz="3090" spc="185">
              <a:solidFill>
                <a:srgbClr val="000000"/>
              </a:solidFill>
              <a:latin typeface="DM Sans"/>
              <a:ea typeface="DM Sans"/>
              <a:cs typeface="DM Sans"/>
              <a:sym typeface="DM Sans"/>
            </a:endParaRPr>
          </a:p>
        </p:txBody>
      </p:sp>
      <p:sp>
        <p:nvSpPr>
          <p:cNvPr id="4" name="Freeform 4"/>
          <p:cNvSpPr/>
          <p:nvPr/>
        </p:nvSpPr>
        <p:spPr>
          <a:xfrm>
            <a:off x="10933902" y="2398845"/>
            <a:ext cx="7125738" cy="5299880"/>
          </a:xfrm>
          <a:custGeom>
            <a:avLst/>
            <a:gdLst/>
            <a:ahLst/>
            <a:cxnLst/>
            <a:rect l="l" t="t" r="r" b="b"/>
            <a:pathLst>
              <a:path w="7125738" h="5299880">
                <a:moveTo>
                  <a:pt x="0" y="0"/>
                </a:moveTo>
                <a:lnTo>
                  <a:pt x="7125739" y="0"/>
                </a:lnTo>
                <a:lnTo>
                  <a:pt x="7125739" y="5299881"/>
                </a:lnTo>
                <a:lnTo>
                  <a:pt x="0" y="5299881"/>
                </a:lnTo>
                <a:lnTo>
                  <a:pt x="0" y="0"/>
                </a:lnTo>
                <a:close/>
              </a:path>
            </a:pathLst>
          </a:custGeom>
          <a:blipFill>
            <a:blip r:embed="rId3"/>
            <a:stretch>
              <a:fillRect t="-2511" r="-13618" b="-2511"/>
            </a:stretch>
          </a:blipFill>
        </p:spPr>
        <p:txBody>
          <a:bodyPr/>
          <a:lstStyle/>
          <a:p>
            <a:endParaRPr lang="tr-TR"/>
          </a:p>
        </p:txBody>
      </p:sp>
      <p:sp>
        <p:nvSpPr>
          <p:cNvPr id="5" name="TextBox 5"/>
          <p:cNvSpPr txBox="1"/>
          <p:nvPr/>
        </p:nvSpPr>
        <p:spPr>
          <a:xfrm>
            <a:off x="778592" y="656477"/>
            <a:ext cx="11956128" cy="896845"/>
          </a:xfrm>
          <a:prstGeom prst="rect">
            <a:avLst/>
          </a:prstGeom>
        </p:spPr>
        <p:txBody>
          <a:bodyPr lIns="0" tIns="0" rIns="0" bIns="0" rtlCol="0" anchor="t">
            <a:spAutoFit/>
          </a:bodyPr>
          <a:lstStyle/>
          <a:p>
            <a:pPr algn="l">
              <a:lnSpc>
                <a:spcPts val="6697"/>
              </a:lnSpc>
            </a:pPr>
            <a:r>
              <a:rPr lang="en-US" sz="6904" b="1">
                <a:solidFill>
                  <a:srgbClr val="000000"/>
                </a:solidFill>
                <a:latin typeface="DM Sans Bold"/>
                <a:ea typeface="DM Sans Bold"/>
                <a:cs typeface="DM Sans Bold"/>
                <a:sym typeface="DM Sans Bold"/>
              </a:rPr>
              <a:t>FAISS'in Temel Özellikleri:</a:t>
            </a:r>
          </a:p>
        </p:txBody>
      </p:sp>
      <p:sp>
        <p:nvSpPr>
          <p:cNvPr id="6" name="TextBox 6"/>
          <p:cNvSpPr txBox="1"/>
          <p:nvPr/>
        </p:nvSpPr>
        <p:spPr>
          <a:xfrm>
            <a:off x="13172447" y="7840953"/>
            <a:ext cx="3257607" cy="363306"/>
          </a:xfrm>
          <a:prstGeom prst="rect">
            <a:avLst/>
          </a:prstGeom>
        </p:spPr>
        <p:txBody>
          <a:bodyPr lIns="0" tIns="0" rIns="0" bIns="0" rtlCol="0" anchor="t">
            <a:spAutoFit/>
          </a:bodyPr>
          <a:lstStyle/>
          <a:p>
            <a:pPr algn="l">
              <a:lnSpc>
                <a:spcPts val="2744"/>
              </a:lnSpc>
            </a:pPr>
            <a:r>
              <a:rPr lang="en-US" sz="2829" b="1">
                <a:solidFill>
                  <a:srgbClr val="000000"/>
                </a:solidFill>
                <a:latin typeface="DM Sans Bold"/>
                <a:ea typeface="DM Sans Bold"/>
                <a:cs typeface="DM Sans Bold"/>
                <a:sym typeface="DM Sans Bold"/>
              </a:rPr>
              <a:t>Hız karşılaştırması</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tr-TR"/>
          </a:p>
        </p:txBody>
      </p:sp>
      <p:sp>
        <p:nvSpPr>
          <p:cNvPr id="3" name="Freeform 3"/>
          <p:cNvSpPr/>
          <p:nvPr/>
        </p:nvSpPr>
        <p:spPr>
          <a:xfrm>
            <a:off x="1652820" y="151726"/>
            <a:ext cx="15402966" cy="9606789"/>
          </a:xfrm>
          <a:custGeom>
            <a:avLst/>
            <a:gdLst/>
            <a:ahLst/>
            <a:cxnLst/>
            <a:rect l="l" t="t" r="r" b="b"/>
            <a:pathLst>
              <a:path w="15402966" h="9606789">
                <a:moveTo>
                  <a:pt x="0" y="0"/>
                </a:moveTo>
                <a:lnTo>
                  <a:pt x="15402965" y="0"/>
                </a:lnTo>
                <a:lnTo>
                  <a:pt x="15402965" y="9606790"/>
                </a:lnTo>
                <a:lnTo>
                  <a:pt x="0" y="9606790"/>
                </a:lnTo>
                <a:lnTo>
                  <a:pt x="0" y="0"/>
                </a:lnTo>
                <a:close/>
              </a:path>
            </a:pathLst>
          </a:custGeom>
          <a:blipFill>
            <a:blip r:embed="rId3"/>
            <a:stretch>
              <a:fillRect b="-2193"/>
            </a:stretch>
          </a:blipFill>
        </p:spPr>
        <p:txBody>
          <a:bodyPr/>
          <a:lstStyle/>
          <a:p>
            <a:endParaRPr lang="tr-T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tr-TR"/>
          </a:p>
        </p:txBody>
      </p:sp>
      <p:sp>
        <p:nvSpPr>
          <p:cNvPr id="3" name="Freeform 3"/>
          <p:cNvSpPr/>
          <p:nvPr/>
        </p:nvSpPr>
        <p:spPr>
          <a:xfrm rot="-3015126">
            <a:off x="-2465601" y="3852356"/>
            <a:ext cx="7567145" cy="2582288"/>
          </a:xfrm>
          <a:custGeom>
            <a:avLst/>
            <a:gdLst/>
            <a:ahLst/>
            <a:cxnLst/>
            <a:rect l="l" t="t" r="r" b="b"/>
            <a:pathLst>
              <a:path w="7567145" h="2582288">
                <a:moveTo>
                  <a:pt x="0" y="0"/>
                </a:moveTo>
                <a:lnTo>
                  <a:pt x="7567145" y="0"/>
                </a:lnTo>
                <a:lnTo>
                  <a:pt x="7567145" y="2582288"/>
                </a:lnTo>
                <a:lnTo>
                  <a:pt x="0" y="258228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tr-TR"/>
          </a:p>
        </p:txBody>
      </p:sp>
      <p:sp>
        <p:nvSpPr>
          <p:cNvPr id="4" name="Freeform 4"/>
          <p:cNvSpPr/>
          <p:nvPr/>
        </p:nvSpPr>
        <p:spPr>
          <a:xfrm>
            <a:off x="3265011" y="2318185"/>
            <a:ext cx="11301259" cy="5650629"/>
          </a:xfrm>
          <a:custGeom>
            <a:avLst/>
            <a:gdLst/>
            <a:ahLst/>
            <a:cxnLst/>
            <a:rect l="l" t="t" r="r" b="b"/>
            <a:pathLst>
              <a:path w="11301259" h="5650629">
                <a:moveTo>
                  <a:pt x="0" y="0"/>
                </a:moveTo>
                <a:lnTo>
                  <a:pt x="11301259" y="0"/>
                </a:lnTo>
                <a:lnTo>
                  <a:pt x="11301259" y="5650630"/>
                </a:lnTo>
                <a:lnTo>
                  <a:pt x="0" y="5650630"/>
                </a:lnTo>
                <a:lnTo>
                  <a:pt x="0" y="0"/>
                </a:lnTo>
                <a:close/>
              </a:path>
            </a:pathLst>
          </a:custGeom>
          <a:blipFill>
            <a:blip r:embed="rId5"/>
            <a:stretch>
              <a:fillRect/>
            </a:stretch>
          </a:blipFill>
        </p:spPr>
        <p:txBody>
          <a:bodyPr/>
          <a:lstStyle/>
          <a:p>
            <a:endParaRPr lang="tr-TR"/>
          </a:p>
        </p:txBody>
      </p:sp>
      <p:sp>
        <p:nvSpPr>
          <p:cNvPr id="5" name="Freeform 5"/>
          <p:cNvSpPr/>
          <p:nvPr/>
        </p:nvSpPr>
        <p:spPr>
          <a:xfrm rot="901113">
            <a:off x="14074298" y="7267032"/>
            <a:ext cx="7567145" cy="2582288"/>
          </a:xfrm>
          <a:custGeom>
            <a:avLst/>
            <a:gdLst/>
            <a:ahLst/>
            <a:cxnLst/>
            <a:rect l="l" t="t" r="r" b="b"/>
            <a:pathLst>
              <a:path w="7567145" h="2582288">
                <a:moveTo>
                  <a:pt x="0" y="0"/>
                </a:moveTo>
                <a:lnTo>
                  <a:pt x="7567144" y="0"/>
                </a:lnTo>
                <a:lnTo>
                  <a:pt x="7567144" y="2582288"/>
                </a:lnTo>
                <a:lnTo>
                  <a:pt x="0" y="258228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tr-TR"/>
          </a:p>
        </p:txBody>
      </p:sp>
      <p:sp>
        <p:nvSpPr>
          <p:cNvPr id="6" name="Freeform 6"/>
          <p:cNvSpPr/>
          <p:nvPr/>
        </p:nvSpPr>
        <p:spPr>
          <a:xfrm rot="-3015126">
            <a:off x="775247" y="10451834"/>
            <a:ext cx="7567145" cy="2582288"/>
          </a:xfrm>
          <a:custGeom>
            <a:avLst/>
            <a:gdLst/>
            <a:ahLst/>
            <a:cxnLst/>
            <a:rect l="l" t="t" r="r" b="b"/>
            <a:pathLst>
              <a:path w="7567145" h="2582288">
                <a:moveTo>
                  <a:pt x="0" y="0"/>
                </a:moveTo>
                <a:lnTo>
                  <a:pt x="7567145" y="0"/>
                </a:lnTo>
                <a:lnTo>
                  <a:pt x="7567145" y="2582288"/>
                </a:lnTo>
                <a:lnTo>
                  <a:pt x="0" y="258228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tr-TR"/>
          </a:p>
        </p:txBody>
      </p:sp>
      <p:sp>
        <p:nvSpPr>
          <p:cNvPr id="7" name="Freeform 7"/>
          <p:cNvSpPr/>
          <p:nvPr/>
        </p:nvSpPr>
        <p:spPr>
          <a:xfrm rot="901113">
            <a:off x="12497691" y="-638389"/>
            <a:ext cx="7567145" cy="2582288"/>
          </a:xfrm>
          <a:custGeom>
            <a:avLst/>
            <a:gdLst/>
            <a:ahLst/>
            <a:cxnLst/>
            <a:rect l="l" t="t" r="r" b="b"/>
            <a:pathLst>
              <a:path w="7567145" h="2582288">
                <a:moveTo>
                  <a:pt x="0" y="0"/>
                </a:moveTo>
                <a:lnTo>
                  <a:pt x="7567145" y="0"/>
                </a:lnTo>
                <a:lnTo>
                  <a:pt x="7567145" y="2582288"/>
                </a:lnTo>
                <a:lnTo>
                  <a:pt x="0" y="258228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tr-TR"/>
          </a:p>
        </p:txBody>
      </p:sp>
      <p:sp>
        <p:nvSpPr>
          <p:cNvPr id="8" name="Freeform 8"/>
          <p:cNvSpPr/>
          <p:nvPr/>
        </p:nvSpPr>
        <p:spPr>
          <a:xfrm rot="901113">
            <a:off x="-2562988" y="-638389"/>
            <a:ext cx="7567145" cy="2582288"/>
          </a:xfrm>
          <a:custGeom>
            <a:avLst/>
            <a:gdLst/>
            <a:ahLst/>
            <a:cxnLst/>
            <a:rect l="l" t="t" r="r" b="b"/>
            <a:pathLst>
              <a:path w="7567145" h="2582288">
                <a:moveTo>
                  <a:pt x="0" y="0"/>
                </a:moveTo>
                <a:lnTo>
                  <a:pt x="7567145" y="0"/>
                </a:lnTo>
                <a:lnTo>
                  <a:pt x="7567145" y="2582288"/>
                </a:lnTo>
                <a:lnTo>
                  <a:pt x="0" y="258228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tr-T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tr-TR"/>
          </a:p>
        </p:txBody>
      </p:sp>
      <p:sp>
        <p:nvSpPr>
          <p:cNvPr id="3" name="Freeform 3"/>
          <p:cNvSpPr/>
          <p:nvPr/>
        </p:nvSpPr>
        <p:spPr>
          <a:xfrm rot="-3015126">
            <a:off x="-2465601" y="3852356"/>
            <a:ext cx="7567145" cy="2582288"/>
          </a:xfrm>
          <a:custGeom>
            <a:avLst/>
            <a:gdLst/>
            <a:ahLst/>
            <a:cxnLst/>
            <a:rect l="l" t="t" r="r" b="b"/>
            <a:pathLst>
              <a:path w="7567145" h="2582288">
                <a:moveTo>
                  <a:pt x="0" y="0"/>
                </a:moveTo>
                <a:lnTo>
                  <a:pt x="7567145" y="0"/>
                </a:lnTo>
                <a:lnTo>
                  <a:pt x="7567145" y="2582288"/>
                </a:lnTo>
                <a:lnTo>
                  <a:pt x="0" y="258228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tr-TR"/>
          </a:p>
        </p:txBody>
      </p:sp>
      <p:sp>
        <p:nvSpPr>
          <p:cNvPr id="4" name="Freeform 4"/>
          <p:cNvSpPr/>
          <p:nvPr/>
        </p:nvSpPr>
        <p:spPr>
          <a:xfrm rot="901113">
            <a:off x="14074298" y="7267032"/>
            <a:ext cx="7567145" cy="2582288"/>
          </a:xfrm>
          <a:custGeom>
            <a:avLst/>
            <a:gdLst/>
            <a:ahLst/>
            <a:cxnLst/>
            <a:rect l="l" t="t" r="r" b="b"/>
            <a:pathLst>
              <a:path w="7567145" h="2582288">
                <a:moveTo>
                  <a:pt x="0" y="0"/>
                </a:moveTo>
                <a:lnTo>
                  <a:pt x="7567144" y="0"/>
                </a:lnTo>
                <a:lnTo>
                  <a:pt x="7567144" y="2582288"/>
                </a:lnTo>
                <a:lnTo>
                  <a:pt x="0" y="258228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tr-TR"/>
          </a:p>
        </p:txBody>
      </p:sp>
      <p:sp>
        <p:nvSpPr>
          <p:cNvPr id="5" name="Freeform 5"/>
          <p:cNvSpPr/>
          <p:nvPr/>
        </p:nvSpPr>
        <p:spPr>
          <a:xfrm rot="-3015126">
            <a:off x="775247" y="10451834"/>
            <a:ext cx="7567145" cy="2582288"/>
          </a:xfrm>
          <a:custGeom>
            <a:avLst/>
            <a:gdLst/>
            <a:ahLst/>
            <a:cxnLst/>
            <a:rect l="l" t="t" r="r" b="b"/>
            <a:pathLst>
              <a:path w="7567145" h="2582288">
                <a:moveTo>
                  <a:pt x="0" y="0"/>
                </a:moveTo>
                <a:lnTo>
                  <a:pt x="7567145" y="0"/>
                </a:lnTo>
                <a:lnTo>
                  <a:pt x="7567145" y="2582288"/>
                </a:lnTo>
                <a:lnTo>
                  <a:pt x="0" y="258228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tr-TR"/>
          </a:p>
        </p:txBody>
      </p:sp>
      <p:sp>
        <p:nvSpPr>
          <p:cNvPr id="6" name="Freeform 6"/>
          <p:cNvSpPr/>
          <p:nvPr/>
        </p:nvSpPr>
        <p:spPr>
          <a:xfrm rot="901113">
            <a:off x="12497691" y="-638389"/>
            <a:ext cx="7567145" cy="2582288"/>
          </a:xfrm>
          <a:custGeom>
            <a:avLst/>
            <a:gdLst/>
            <a:ahLst/>
            <a:cxnLst/>
            <a:rect l="l" t="t" r="r" b="b"/>
            <a:pathLst>
              <a:path w="7567145" h="2582288">
                <a:moveTo>
                  <a:pt x="0" y="0"/>
                </a:moveTo>
                <a:lnTo>
                  <a:pt x="7567145" y="0"/>
                </a:lnTo>
                <a:lnTo>
                  <a:pt x="7567145" y="2582288"/>
                </a:lnTo>
                <a:lnTo>
                  <a:pt x="0" y="258228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tr-TR"/>
          </a:p>
        </p:txBody>
      </p:sp>
      <p:sp>
        <p:nvSpPr>
          <p:cNvPr id="7" name="Freeform 7"/>
          <p:cNvSpPr/>
          <p:nvPr/>
        </p:nvSpPr>
        <p:spPr>
          <a:xfrm rot="901113">
            <a:off x="-2562988" y="-638389"/>
            <a:ext cx="7567145" cy="2582288"/>
          </a:xfrm>
          <a:custGeom>
            <a:avLst/>
            <a:gdLst/>
            <a:ahLst/>
            <a:cxnLst/>
            <a:rect l="l" t="t" r="r" b="b"/>
            <a:pathLst>
              <a:path w="7567145" h="2582288">
                <a:moveTo>
                  <a:pt x="0" y="0"/>
                </a:moveTo>
                <a:lnTo>
                  <a:pt x="7567145" y="0"/>
                </a:lnTo>
                <a:lnTo>
                  <a:pt x="7567145" y="2582288"/>
                </a:lnTo>
                <a:lnTo>
                  <a:pt x="0" y="2582288"/>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tr-TR"/>
          </a:p>
        </p:txBody>
      </p:sp>
      <p:sp>
        <p:nvSpPr>
          <p:cNvPr id="8" name="TextBox 8"/>
          <p:cNvSpPr txBox="1"/>
          <p:nvPr/>
        </p:nvSpPr>
        <p:spPr>
          <a:xfrm>
            <a:off x="4718416" y="4546506"/>
            <a:ext cx="8851167" cy="1177236"/>
          </a:xfrm>
          <a:prstGeom prst="rect">
            <a:avLst/>
          </a:prstGeom>
        </p:spPr>
        <p:txBody>
          <a:bodyPr lIns="0" tIns="0" rIns="0" bIns="0" rtlCol="0" anchor="t">
            <a:spAutoFit/>
          </a:bodyPr>
          <a:lstStyle/>
          <a:p>
            <a:pPr algn="l">
              <a:lnSpc>
                <a:spcPts val="8730"/>
              </a:lnSpc>
            </a:pPr>
            <a:r>
              <a:rPr lang="en-US" sz="9000" b="1">
                <a:solidFill>
                  <a:srgbClr val="000000"/>
                </a:solidFill>
                <a:latin typeface="DM Sans Bold"/>
                <a:ea typeface="DM Sans Bold"/>
                <a:cs typeface="DM Sans Bold"/>
                <a:sym typeface="DM Sans Bold"/>
              </a:rPr>
              <a:t>Uygulama Vakti</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tr-TR"/>
          </a:p>
        </p:txBody>
      </p:sp>
      <p:sp>
        <p:nvSpPr>
          <p:cNvPr id="3" name="Freeform 3"/>
          <p:cNvSpPr/>
          <p:nvPr/>
        </p:nvSpPr>
        <p:spPr>
          <a:xfrm>
            <a:off x="10819907" y="1950456"/>
            <a:ext cx="4208573" cy="4247184"/>
          </a:xfrm>
          <a:custGeom>
            <a:avLst/>
            <a:gdLst/>
            <a:ahLst/>
            <a:cxnLst/>
            <a:rect l="l" t="t" r="r" b="b"/>
            <a:pathLst>
              <a:path w="4208573" h="4247184">
                <a:moveTo>
                  <a:pt x="0" y="0"/>
                </a:moveTo>
                <a:lnTo>
                  <a:pt x="4208573" y="0"/>
                </a:lnTo>
                <a:lnTo>
                  <a:pt x="4208573" y="4247184"/>
                </a:lnTo>
                <a:lnTo>
                  <a:pt x="0" y="4247184"/>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tr-TR"/>
          </a:p>
        </p:txBody>
      </p:sp>
      <p:sp>
        <p:nvSpPr>
          <p:cNvPr id="4" name="Freeform 4"/>
          <p:cNvSpPr/>
          <p:nvPr/>
        </p:nvSpPr>
        <p:spPr>
          <a:xfrm>
            <a:off x="10256115" y="2639048"/>
            <a:ext cx="7181225" cy="5008904"/>
          </a:xfrm>
          <a:custGeom>
            <a:avLst/>
            <a:gdLst/>
            <a:ahLst/>
            <a:cxnLst/>
            <a:rect l="l" t="t" r="r" b="b"/>
            <a:pathLst>
              <a:path w="7181225" h="5008904">
                <a:moveTo>
                  <a:pt x="0" y="0"/>
                </a:moveTo>
                <a:lnTo>
                  <a:pt x="7181225" y="0"/>
                </a:lnTo>
                <a:lnTo>
                  <a:pt x="7181225" y="5008904"/>
                </a:lnTo>
                <a:lnTo>
                  <a:pt x="0" y="500890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5" name="TextBox 5"/>
          <p:cNvSpPr txBox="1"/>
          <p:nvPr/>
        </p:nvSpPr>
        <p:spPr>
          <a:xfrm>
            <a:off x="1028700" y="3992518"/>
            <a:ext cx="8849033" cy="2282082"/>
          </a:xfrm>
          <a:prstGeom prst="rect">
            <a:avLst/>
          </a:prstGeom>
        </p:spPr>
        <p:txBody>
          <a:bodyPr lIns="0" tIns="0" rIns="0" bIns="0" rtlCol="0" anchor="t">
            <a:spAutoFit/>
          </a:bodyPr>
          <a:lstStyle/>
          <a:p>
            <a:pPr algn="l">
              <a:lnSpc>
                <a:spcPts val="8730"/>
              </a:lnSpc>
            </a:pPr>
            <a:r>
              <a:rPr lang="en-US" sz="9000" b="1">
                <a:solidFill>
                  <a:srgbClr val="000000"/>
                </a:solidFill>
                <a:latin typeface="DM Sans Bold"/>
                <a:ea typeface="DM Sans Bold"/>
                <a:cs typeface="DM Sans Bold"/>
                <a:sym typeface="DM Sans Bold"/>
              </a:rPr>
              <a:t>Daha İleri Seviye Örnekler</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tr-TR"/>
          </a:p>
        </p:txBody>
      </p:sp>
      <p:sp>
        <p:nvSpPr>
          <p:cNvPr id="3" name="Freeform 3"/>
          <p:cNvSpPr/>
          <p:nvPr/>
        </p:nvSpPr>
        <p:spPr>
          <a:xfrm>
            <a:off x="-2329398" y="8614893"/>
            <a:ext cx="4899948" cy="3344214"/>
          </a:xfrm>
          <a:custGeom>
            <a:avLst/>
            <a:gdLst/>
            <a:ahLst/>
            <a:cxnLst/>
            <a:rect l="l" t="t" r="r" b="b"/>
            <a:pathLst>
              <a:path w="4899948" h="3344214">
                <a:moveTo>
                  <a:pt x="0" y="0"/>
                </a:moveTo>
                <a:lnTo>
                  <a:pt x="4899947" y="0"/>
                </a:lnTo>
                <a:lnTo>
                  <a:pt x="4899947" y="3344214"/>
                </a:lnTo>
                <a:lnTo>
                  <a:pt x="0" y="334421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4" name="Freeform 4"/>
          <p:cNvSpPr/>
          <p:nvPr/>
        </p:nvSpPr>
        <p:spPr>
          <a:xfrm>
            <a:off x="6030709" y="9258300"/>
            <a:ext cx="3059829" cy="751049"/>
          </a:xfrm>
          <a:custGeom>
            <a:avLst/>
            <a:gdLst/>
            <a:ahLst/>
            <a:cxnLst/>
            <a:rect l="l" t="t" r="r" b="b"/>
            <a:pathLst>
              <a:path w="3059829" h="751049">
                <a:moveTo>
                  <a:pt x="0" y="0"/>
                </a:moveTo>
                <a:lnTo>
                  <a:pt x="3059829" y="0"/>
                </a:lnTo>
                <a:lnTo>
                  <a:pt x="3059829" y="751049"/>
                </a:lnTo>
                <a:lnTo>
                  <a:pt x="0" y="751049"/>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tr-TR"/>
          </a:p>
        </p:txBody>
      </p:sp>
      <p:sp>
        <p:nvSpPr>
          <p:cNvPr id="5" name="Freeform 5"/>
          <p:cNvSpPr/>
          <p:nvPr/>
        </p:nvSpPr>
        <p:spPr>
          <a:xfrm>
            <a:off x="14215205" y="8540136"/>
            <a:ext cx="4602314" cy="3618569"/>
          </a:xfrm>
          <a:custGeom>
            <a:avLst/>
            <a:gdLst/>
            <a:ahLst/>
            <a:cxnLst/>
            <a:rect l="l" t="t" r="r" b="b"/>
            <a:pathLst>
              <a:path w="4602314" h="3618569">
                <a:moveTo>
                  <a:pt x="0" y="0"/>
                </a:moveTo>
                <a:lnTo>
                  <a:pt x="4602314" y="0"/>
                </a:lnTo>
                <a:lnTo>
                  <a:pt x="4602314" y="3618570"/>
                </a:lnTo>
                <a:lnTo>
                  <a:pt x="0" y="3618570"/>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tr-TR"/>
          </a:p>
        </p:txBody>
      </p:sp>
      <p:sp>
        <p:nvSpPr>
          <p:cNvPr id="6" name="Freeform 6"/>
          <p:cNvSpPr/>
          <p:nvPr/>
        </p:nvSpPr>
        <p:spPr>
          <a:xfrm>
            <a:off x="-674156" y="-1072630"/>
            <a:ext cx="4899948" cy="3068592"/>
          </a:xfrm>
          <a:custGeom>
            <a:avLst/>
            <a:gdLst/>
            <a:ahLst/>
            <a:cxnLst/>
            <a:rect l="l" t="t" r="r" b="b"/>
            <a:pathLst>
              <a:path w="4899948" h="3068592">
                <a:moveTo>
                  <a:pt x="0" y="0"/>
                </a:moveTo>
                <a:lnTo>
                  <a:pt x="4899948" y="0"/>
                </a:lnTo>
                <a:lnTo>
                  <a:pt x="4899948" y="3068592"/>
                </a:lnTo>
                <a:lnTo>
                  <a:pt x="0" y="306859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tr-TR"/>
          </a:p>
        </p:txBody>
      </p:sp>
      <p:sp>
        <p:nvSpPr>
          <p:cNvPr id="7" name="Freeform 7"/>
          <p:cNvSpPr/>
          <p:nvPr/>
        </p:nvSpPr>
        <p:spPr>
          <a:xfrm>
            <a:off x="12686214" y="-2578193"/>
            <a:ext cx="4292424" cy="3870986"/>
          </a:xfrm>
          <a:custGeom>
            <a:avLst/>
            <a:gdLst/>
            <a:ahLst/>
            <a:cxnLst/>
            <a:rect l="l" t="t" r="r" b="b"/>
            <a:pathLst>
              <a:path w="4292424" h="3870986">
                <a:moveTo>
                  <a:pt x="0" y="0"/>
                </a:moveTo>
                <a:lnTo>
                  <a:pt x="4292424" y="0"/>
                </a:lnTo>
                <a:lnTo>
                  <a:pt x="4292424" y="3870986"/>
                </a:lnTo>
                <a:lnTo>
                  <a:pt x="0" y="3870986"/>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tr-TR"/>
          </a:p>
        </p:txBody>
      </p:sp>
      <p:sp>
        <p:nvSpPr>
          <p:cNvPr id="8" name="Freeform 8"/>
          <p:cNvSpPr/>
          <p:nvPr/>
        </p:nvSpPr>
        <p:spPr>
          <a:xfrm>
            <a:off x="10138935" y="9258300"/>
            <a:ext cx="4076270" cy="2863579"/>
          </a:xfrm>
          <a:custGeom>
            <a:avLst/>
            <a:gdLst/>
            <a:ahLst/>
            <a:cxnLst/>
            <a:rect l="l" t="t" r="r" b="b"/>
            <a:pathLst>
              <a:path w="4076270" h="2863579">
                <a:moveTo>
                  <a:pt x="0" y="0"/>
                </a:moveTo>
                <a:lnTo>
                  <a:pt x="4076270" y="0"/>
                </a:lnTo>
                <a:lnTo>
                  <a:pt x="4076270" y="2863579"/>
                </a:lnTo>
                <a:lnTo>
                  <a:pt x="0" y="2863579"/>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tr-TR"/>
          </a:p>
        </p:txBody>
      </p:sp>
      <p:sp>
        <p:nvSpPr>
          <p:cNvPr id="9" name="Freeform 9"/>
          <p:cNvSpPr/>
          <p:nvPr/>
        </p:nvSpPr>
        <p:spPr>
          <a:xfrm>
            <a:off x="7409323" y="-2700100"/>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tr-TR"/>
          </a:p>
        </p:txBody>
      </p:sp>
      <p:sp>
        <p:nvSpPr>
          <p:cNvPr id="10" name="Freeform 10"/>
          <p:cNvSpPr/>
          <p:nvPr/>
        </p:nvSpPr>
        <p:spPr>
          <a:xfrm rot="4747568">
            <a:off x="-2972342" y="3665317"/>
            <a:ext cx="4896097" cy="2735694"/>
          </a:xfrm>
          <a:custGeom>
            <a:avLst/>
            <a:gdLst/>
            <a:ahLst/>
            <a:cxnLst/>
            <a:rect l="l" t="t" r="r" b="b"/>
            <a:pathLst>
              <a:path w="4896097" h="2735694">
                <a:moveTo>
                  <a:pt x="0" y="0"/>
                </a:moveTo>
                <a:lnTo>
                  <a:pt x="4896097" y="0"/>
                </a:lnTo>
                <a:lnTo>
                  <a:pt x="4896097" y="2735694"/>
                </a:lnTo>
                <a:lnTo>
                  <a:pt x="0" y="2735694"/>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tr-TR"/>
          </a:p>
        </p:txBody>
      </p:sp>
      <p:sp>
        <p:nvSpPr>
          <p:cNvPr id="11" name="Freeform 11"/>
          <p:cNvSpPr/>
          <p:nvPr/>
        </p:nvSpPr>
        <p:spPr>
          <a:xfrm>
            <a:off x="4831481" y="-1626507"/>
            <a:ext cx="2892762" cy="2919301"/>
          </a:xfrm>
          <a:custGeom>
            <a:avLst/>
            <a:gdLst/>
            <a:ahLst/>
            <a:cxnLst/>
            <a:rect l="l" t="t" r="r" b="b"/>
            <a:pathLst>
              <a:path w="2892762" h="2919301">
                <a:moveTo>
                  <a:pt x="0" y="0"/>
                </a:moveTo>
                <a:lnTo>
                  <a:pt x="2892761" y="0"/>
                </a:lnTo>
                <a:lnTo>
                  <a:pt x="2892761" y="2919300"/>
                </a:lnTo>
                <a:lnTo>
                  <a:pt x="0" y="2919300"/>
                </a:lnTo>
                <a:lnTo>
                  <a:pt x="0" y="0"/>
                </a:lnTo>
                <a:close/>
              </a:path>
            </a:pathLst>
          </a:custGeom>
          <a:blipFill>
            <a:blip r:embed="rId19">
              <a:extLst>
                <a:ext uri="{96DAC541-7B7A-43D3-8B79-37D633B846F1}">
                  <asvg:svgBlip xmlns:asvg="http://schemas.microsoft.com/office/drawing/2016/SVG/main" r:embed="rId20"/>
                </a:ext>
              </a:extLst>
            </a:blip>
            <a:stretch>
              <a:fillRect/>
            </a:stretch>
          </a:blipFill>
          <a:ln cap="sq">
            <a:noFill/>
            <a:prstDash val="solid"/>
            <a:miter/>
          </a:ln>
        </p:spPr>
        <p:txBody>
          <a:bodyPr/>
          <a:lstStyle/>
          <a:p>
            <a:endParaRPr lang="tr-TR"/>
          </a:p>
        </p:txBody>
      </p:sp>
      <p:sp>
        <p:nvSpPr>
          <p:cNvPr id="12" name="Freeform 12"/>
          <p:cNvSpPr/>
          <p:nvPr/>
        </p:nvSpPr>
        <p:spPr>
          <a:xfrm>
            <a:off x="17259300" y="2262342"/>
            <a:ext cx="3575541" cy="3575541"/>
          </a:xfrm>
          <a:custGeom>
            <a:avLst/>
            <a:gdLst/>
            <a:ahLst/>
            <a:cxnLst/>
            <a:rect l="l" t="t" r="r" b="b"/>
            <a:pathLst>
              <a:path w="3575541" h="3575541">
                <a:moveTo>
                  <a:pt x="0" y="0"/>
                </a:moveTo>
                <a:lnTo>
                  <a:pt x="3575541" y="0"/>
                </a:lnTo>
                <a:lnTo>
                  <a:pt x="3575541" y="3575541"/>
                </a:lnTo>
                <a:lnTo>
                  <a:pt x="0" y="3575541"/>
                </a:lnTo>
                <a:lnTo>
                  <a:pt x="0" y="0"/>
                </a:lnTo>
                <a:close/>
              </a:path>
            </a:pathLst>
          </a:custGeom>
          <a:blipFill>
            <a:blip r:embed="rId21">
              <a:extLst>
                <a:ext uri="{96DAC541-7B7A-43D3-8B79-37D633B846F1}">
                  <asvg:svgBlip xmlns:asvg="http://schemas.microsoft.com/office/drawing/2016/SVG/main" r:embed="rId22"/>
                </a:ext>
              </a:extLst>
            </a:blip>
            <a:stretch>
              <a:fillRect/>
            </a:stretch>
          </a:blipFill>
          <a:ln cap="sq">
            <a:noFill/>
            <a:prstDash val="solid"/>
            <a:miter/>
          </a:ln>
        </p:spPr>
        <p:txBody>
          <a:bodyPr/>
          <a:lstStyle/>
          <a:p>
            <a:endParaRPr lang="tr-TR"/>
          </a:p>
        </p:txBody>
      </p:sp>
      <p:sp>
        <p:nvSpPr>
          <p:cNvPr id="13" name="Freeform 13"/>
          <p:cNvSpPr/>
          <p:nvPr/>
        </p:nvSpPr>
        <p:spPr>
          <a:xfrm>
            <a:off x="2570549" y="9093737"/>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23">
              <a:extLst>
                <a:ext uri="{96DAC541-7B7A-43D3-8B79-37D633B846F1}">
                  <asvg:svgBlip xmlns:asvg="http://schemas.microsoft.com/office/drawing/2016/SVG/main" r:embed="rId24"/>
                </a:ext>
              </a:extLst>
            </a:blip>
            <a:stretch>
              <a:fillRect/>
            </a:stretch>
          </a:blipFill>
          <a:ln cap="sq">
            <a:noFill/>
            <a:prstDash val="solid"/>
            <a:miter/>
          </a:ln>
        </p:spPr>
        <p:txBody>
          <a:bodyPr/>
          <a:lstStyle/>
          <a:p>
            <a:endParaRPr lang="tr-TR"/>
          </a:p>
        </p:txBody>
      </p:sp>
      <p:sp>
        <p:nvSpPr>
          <p:cNvPr id="14" name="Freeform 14"/>
          <p:cNvSpPr/>
          <p:nvPr/>
        </p:nvSpPr>
        <p:spPr>
          <a:xfrm rot="-5282649">
            <a:off x="16440369" y="6970869"/>
            <a:ext cx="3382987" cy="1154444"/>
          </a:xfrm>
          <a:custGeom>
            <a:avLst/>
            <a:gdLst/>
            <a:ahLst/>
            <a:cxnLst/>
            <a:rect l="l" t="t" r="r" b="b"/>
            <a:pathLst>
              <a:path w="3382987" h="1154444">
                <a:moveTo>
                  <a:pt x="0" y="0"/>
                </a:moveTo>
                <a:lnTo>
                  <a:pt x="3382987" y="0"/>
                </a:lnTo>
                <a:lnTo>
                  <a:pt x="3382987" y="1154445"/>
                </a:lnTo>
                <a:lnTo>
                  <a:pt x="0" y="1154445"/>
                </a:lnTo>
                <a:lnTo>
                  <a:pt x="0" y="0"/>
                </a:lnTo>
                <a:close/>
              </a:path>
            </a:pathLst>
          </a:custGeom>
          <a:blipFill>
            <a:blip r:embed="rId25">
              <a:extLst>
                <a:ext uri="{96DAC541-7B7A-43D3-8B79-37D633B846F1}">
                  <asvg:svgBlip xmlns:asvg="http://schemas.microsoft.com/office/drawing/2016/SVG/main" r:embed="rId26"/>
                </a:ext>
              </a:extLst>
            </a:blip>
            <a:stretch>
              <a:fillRect/>
            </a:stretch>
          </a:blipFill>
          <a:ln cap="sq">
            <a:noFill/>
            <a:prstDash val="solid"/>
            <a:miter/>
          </a:ln>
        </p:spPr>
        <p:txBody>
          <a:bodyPr/>
          <a:lstStyle/>
          <a:p>
            <a:endParaRPr lang="tr-TR"/>
          </a:p>
        </p:txBody>
      </p:sp>
      <p:sp>
        <p:nvSpPr>
          <p:cNvPr id="15" name="Freeform 15"/>
          <p:cNvSpPr/>
          <p:nvPr/>
        </p:nvSpPr>
        <p:spPr>
          <a:xfrm>
            <a:off x="16978638" y="-642644"/>
            <a:ext cx="3104522" cy="3342688"/>
          </a:xfrm>
          <a:custGeom>
            <a:avLst/>
            <a:gdLst/>
            <a:ahLst/>
            <a:cxnLst/>
            <a:rect l="l" t="t" r="r" b="b"/>
            <a:pathLst>
              <a:path w="3104522" h="3342688">
                <a:moveTo>
                  <a:pt x="0" y="0"/>
                </a:moveTo>
                <a:lnTo>
                  <a:pt x="3104522" y="0"/>
                </a:lnTo>
                <a:lnTo>
                  <a:pt x="3104522" y="3342688"/>
                </a:lnTo>
                <a:lnTo>
                  <a:pt x="0" y="3342688"/>
                </a:lnTo>
                <a:lnTo>
                  <a:pt x="0" y="0"/>
                </a:lnTo>
                <a:close/>
              </a:path>
            </a:pathLst>
          </a:custGeom>
          <a:blipFill>
            <a:blip r:embed="rId27">
              <a:extLst>
                <a:ext uri="{96DAC541-7B7A-43D3-8B79-37D633B846F1}">
                  <asvg:svgBlip xmlns:asvg="http://schemas.microsoft.com/office/drawing/2016/SVG/main" r:embed="rId28"/>
                </a:ext>
              </a:extLst>
            </a:blip>
            <a:stretch>
              <a:fillRect/>
            </a:stretch>
          </a:blipFill>
          <a:ln cap="sq">
            <a:noFill/>
            <a:prstDash val="solid"/>
            <a:miter/>
          </a:ln>
        </p:spPr>
        <p:txBody>
          <a:bodyPr/>
          <a:lstStyle/>
          <a:p>
            <a:endParaRPr lang="tr-TR"/>
          </a:p>
        </p:txBody>
      </p:sp>
      <p:sp>
        <p:nvSpPr>
          <p:cNvPr id="16" name="TextBox 16"/>
          <p:cNvSpPr txBox="1"/>
          <p:nvPr/>
        </p:nvSpPr>
        <p:spPr>
          <a:xfrm>
            <a:off x="2755412" y="2694628"/>
            <a:ext cx="10910396" cy="4546074"/>
          </a:xfrm>
          <a:prstGeom prst="rect">
            <a:avLst/>
          </a:prstGeom>
        </p:spPr>
        <p:txBody>
          <a:bodyPr lIns="0" tIns="0" rIns="0" bIns="0" rtlCol="0" anchor="t">
            <a:spAutoFit/>
          </a:bodyPr>
          <a:lstStyle/>
          <a:p>
            <a:pPr algn="l">
              <a:lnSpc>
                <a:spcPts val="4176"/>
              </a:lnSpc>
            </a:pPr>
            <a:r>
              <a:rPr lang="en-US" sz="4800" b="1">
                <a:solidFill>
                  <a:srgbClr val="000000"/>
                </a:solidFill>
                <a:latin typeface="DM Sans Bold"/>
                <a:ea typeface="DM Sans Bold"/>
                <a:cs typeface="DM Sans Bold"/>
                <a:sym typeface="DM Sans Bold"/>
              </a:rPr>
              <a:t>Kaynakça</a:t>
            </a:r>
          </a:p>
          <a:p>
            <a:pPr algn="l">
              <a:lnSpc>
                <a:spcPts val="2436"/>
              </a:lnSpc>
            </a:pPr>
            <a:endParaRPr lang="en-US" sz="4800" b="1">
              <a:solidFill>
                <a:srgbClr val="000000"/>
              </a:solidFill>
              <a:latin typeface="DM Sans Bold"/>
              <a:ea typeface="DM Sans Bold"/>
              <a:cs typeface="DM Sans Bold"/>
              <a:sym typeface="DM Sans Bold"/>
            </a:endParaRPr>
          </a:p>
          <a:p>
            <a:pPr marL="561339" lvl="1" indent="-280669" algn="l">
              <a:lnSpc>
                <a:spcPts val="2261"/>
              </a:lnSpc>
              <a:buFont typeface="Arial"/>
              <a:buChar char="•"/>
            </a:pPr>
            <a:r>
              <a:rPr lang="en-US" sz="2599" b="1">
                <a:solidFill>
                  <a:srgbClr val="000000"/>
                </a:solidFill>
                <a:latin typeface="DM Sans Bold"/>
                <a:ea typeface="DM Sans Bold"/>
                <a:cs typeface="DM Sans Bold"/>
                <a:sym typeface="DM Sans Bold"/>
              </a:rPr>
              <a:t>https://en.wikipedia.org/wiki/Virtual_assistant</a:t>
            </a:r>
          </a:p>
          <a:p>
            <a:pPr marL="561339" lvl="1" indent="-280669" algn="l">
              <a:lnSpc>
                <a:spcPts val="2261"/>
              </a:lnSpc>
              <a:buFont typeface="Arial"/>
              <a:buChar char="•"/>
            </a:pPr>
            <a:r>
              <a:rPr lang="en-US" sz="2599" b="1">
                <a:solidFill>
                  <a:srgbClr val="000000"/>
                </a:solidFill>
                <a:latin typeface="DM Sans Bold"/>
                <a:ea typeface="DM Sans Bold"/>
                <a:cs typeface="DM Sans Bold"/>
                <a:sym typeface="DM Sans Bold"/>
              </a:rPr>
              <a:t>https://huggingface.co/learn/cookbook/en/advanced_rag</a:t>
            </a:r>
          </a:p>
          <a:p>
            <a:pPr marL="561339" lvl="1" indent="-280669" algn="l">
              <a:lnSpc>
                <a:spcPts val="2261"/>
              </a:lnSpc>
              <a:buFont typeface="Arial"/>
              <a:buChar char="•"/>
            </a:pPr>
            <a:r>
              <a:rPr lang="en-US" sz="2599" b="1">
                <a:solidFill>
                  <a:srgbClr val="000000"/>
                </a:solidFill>
                <a:latin typeface="DM Sans Bold"/>
                <a:ea typeface="DM Sans Bold"/>
                <a:cs typeface="DM Sans Bold"/>
                <a:sym typeface="DM Sans Bold"/>
              </a:rPr>
              <a:t>https://gradientflow.com/techniques-challenges-and-future-of-augmented-language-models/</a:t>
            </a:r>
          </a:p>
          <a:p>
            <a:pPr marL="561339" lvl="1" indent="-280669" algn="l">
              <a:lnSpc>
                <a:spcPts val="2261"/>
              </a:lnSpc>
              <a:buFont typeface="Arial"/>
              <a:buChar char="•"/>
            </a:pPr>
            <a:r>
              <a:rPr lang="en-US" sz="2599" b="1">
                <a:solidFill>
                  <a:srgbClr val="000000"/>
                </a:solidFill>
                <a:latin typeface="DM Sans Bold"/>
                <a:ea typeface="DM Sans Bold"/>
                <a:cs typeface="DM Sans Bold"/>
                <a:sym typeface="DM Sans Bold"/>
              </a:rPr>
              <a:t>https://tr.wikipedia.org/wiki/Siri</a:t>
            </a:r>
          </a:p>
          <a:p>
            <a:pPr marL="561339" lvl="1" indent="-280669" algn="l">
              <a:lnSpc>
                <a:spcPts val="2261"/>
              </a:lnSpc>
              <a:buFont typeface="Arial"/>
              <a:buChar char="•"/>
            </a:pPr>
            <a:r>
              <a:rPr lang="en-US" sz="2599" b="1">
                <a:solidFill>
                  <a:srgbClr val="000000"/>
                </a:solidFill>
                <a:latin typeface="DM Sans Bold"/>
                <a:ea typeface="DM Sans Bold"/>
                <a:cs typeface="DM Sans Bold"/>
                <a:sym typeface="DM Sans Bold"/>
              </a:rPr>
              <a:t>https://aws.amazon.com/tr/what-is/api/</a:t>
            </a:r>
          </a:p>
          <a:p>
            <a:pPr marL="561339" lvl="1" indent="-280669" algn="l">
              <a:lnSpc>
                <a:spcPts val="2261"/>
              </a:lnSpc>
              <a:buFont typeface="Arial"/>
              <a:buChar char="•"/>
            </a:pPr>
            <a:r>
              <a:rPr lang="en-US" sz="2599" b="1">
                <a:solidFill>
                  <a:srgbClr val="000000"/>
                </a:solidFill>
                <a:latin typeface="DM Sans Bold"/>
                <a:ea typeface="DM Sans Bold"/>
                <a:cs typeface="DM Sans Bold"/>
                <a:sym typeface="DM Sans Bold"/>
              </a:rPr>
              <a:t>https://console.groq.com/docs/models</a:t>
            </a:r>
          </a:p>
          <a:p>
            <a:pPr marL="561339" lvl="1" indent="-280669" algn="l">
              <a:lnSpc>
                <a:spcPts val="2261"/>
              </a:lnSpc>
              <a:buFont typeface="Arial"/>
              <a:buChar char="•"/>
            </a:pPr>
            <a:r>
              <a:rPr lang="en-US" sz="2599" b="1">
                <a:solidFill>
                  <a:srgbClr val="000000"/>
                </a:solidFill>
                <a:latin typeface="DM Sans Bold"/>
                <a:ea typeface="DM Sans Bold"/>
                <a:cs typeface="DM Sans Bold"/>
                <a:sym typeface="DM Sans Bold"/>
              </a:rPr>
              <a:t>https://medium.com/@drjulija/what-is-retrieval-augmented-generation-rag-938e4f6e03d1</a:t>
            </a:r>
          </a:p>
          <a:p>
            <a:pPr marL="561339" lvl="1" indent="-280669" algn="l">
              <a:lnSpc>
                <a:spcPts val="2261"/>
              </a:lnSpc>
              <a:buFont typeface="Arial"/>
              <a:buChar char="•"/>
            </a:pPr>
            <a:r>
              <a:rPr lang="en-US" sz="2599" b="1">
                <a:solidFill>
                  <a:srgbClr val="000000"/>
                </a:solidFill>
                <a:latin typeface="DM Sans Bold"/>
                <a:ea typeface="DM Sans Bold"/>
                <a:cs typeface="DM Sans Bold"/>
                <a:sym typeface="DM Sans Bold"/>
              </a:rPr>
              <a:t>https://www.analyticsvidhya.com/blog/2024/05/fine-tuning-vs-rag/</a:t>
            </a:r>
          </a:p>
          <a:p>
            <a:pPr marL="561339" lvl="1" indent="-280669" algn="l">
              <a:lnSpc>
                <a:spcPts val="2261"/>
              </a:lnSpc>
              <a:buFont typeface="Arial"/>
              <a:buChar char="•"/>
            </a:pPr>
            <a:r>
              <a:rPr lang="en-US" sz="2599" b="1">
                <a:solidFill>
                  <a:srgbClr val="000000"/>
                </a:solidFill>
                <a:latin typeface="DM Sans Bold"/>
                <a:ea typeface="DM Sans Bold"/>
                <a:cs typeface="DM Sans Bold"/>
                <a:sym typeface="DM Sans Bold"/>
              </a:rPr>
              <a:t>https://www.oracle.com/tr/artificial-intelligence/generative-ai/retrieval-augmented-generation-rag/</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tr-TR"/>
          </a:p>
        </p:txBody>
      </p:sp>
      <p:sp>
        <p:nvSpPr>
          <p:cNvPr id="3" name="TextBox 3"/>
          <p:cNvSpPr txBox="1"/>
          <p:nvPr/>
        </p:nvSpPr>
        <p:spPr>
          <a:xfrm>
            <a:off x="3028448" y="1354857"/>
            <a:ext cx="12517139" cy="1177236"/>
          </a:xfrm>
          <a:prstGeom prst="rect">
            <a:avLst/>
          </a:prstGeom>
        </p:spPr>
        <p:txBody>
          <a:bodyPr lIns="0" tIns="0" rIns="0" bIns="0" rtlCol="0" anchor="t">
            <a:spAutoFit/>
          </a:bodyPr>
          <a:lstStyle/>
          <a:p>
            <a:pPr marL="0" lvl="1" indent="0" algn="ctr">
              <a:lnSpc>
                <a:spcPts val="8730"/>
              </a:lnSpc>
              <a:spcBef>
                <a:spcPct val="0"/>
              </a:spcBef>
            </a:pPr>
            <a:r>
              <a:rPr lang="en-US" sz="9000" b="1">
                <a:solidFill>
                  <a:srgbClr val="000000"/>
                </a:solidFill>
                <a:latin typeface="DM Sans Bold"/>
                <a:ea typeface="DM Sans Bold"/>
                <a:cs typeface="DM Sans Bold"/>
                <a:sym typeface="DM Sans Bold"/>
              </a:rPr>
              <a:t>SHRDLU</a:t>
            </a:r>
          </a:p>
        </p:txBody>
      </p:sp>
      <p:sp>
        <p:nvSpPr>
          <p:cNvPr id="4" name="Freeform 4"/>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5" name="Freeform 5"/>
          <p:cNvSpPr/>
          <p:nvPr/>
        </p:nvSpPr>
        <p:spPr>
          <a:xfrm>
            <a:off x="15067219" y="8893298"/>
            <a:ext cx="4602314" cy="3618569"/>
          </a:xfrm>
          <a:custGeom>
            <a:avLst/>
            <a:gdLst/>
            <a:ahLst/>
            <a:cxnLst/>
            <a:rect l="l" t="t" r="r" b="b"/>
            <a:pathLst>
              <a:path w="4602314" h="3618569">
                <a:moveTo>
                  <a:pt x="0" y="0"/>
                </a:moveTo>
                <a:lnTo>
                  <a:pt x="4602313" y="0"/>
                </a:lnTo>
                <a:lnTo>
                  <a:pt x="4602313"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tr-TR"/>
          </a:p>
        </p:txBody>
      </p:sp>
      <p:sp>
        <p:nvSpPr>
          <p:cNvPr id="6" name="Freeform 6"/>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tr-TR"/>
          </a:p>
        </p:txBody>
      </p:sp>
      <p:sp>
        <p:nvSpPr>
          <p:cNvPr id="7" name="Freeform 7"/>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tr-TR"/>
          </a:p>
        </p:txBody>
      </p:sp>
      <p:sp>
        <p:nvSpPr>
          <p:cNvPr id="8" name="Freeform 8"/>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tr-TR"/>
          </a:p>
        </p:txBody>
      </p:sp>
      <p:sp>
        <p:nvSpPr>
          <p:cNvPr id="9" name="Freeform 9"/>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tr-TR"/>
          </a:p>
        </p:txBody>
      </p:sp>
      <p:sp>
        <p:nvSpPr>
          <p:cNvPr id="10" name="Freeform 10"/>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tr-TR"/>
          </a:p>
        </p:txBody>
      </p:sp>
      <p:sp>
        <p:nvSpPr>
          <p:cNvPr id="11" name="Freeform 11"/>
          <p:cNvSpPr/>
          <p:nvPr/>
        </p:nvSpPr>
        <p:spPr>
          <a:xfrm>
            <a:off x="15262955" y="-1072630"/>
            <a:ext cx="1996345" cy="2149497"/>
          </a:xfrm>
          <a:custGeom>
            <a:avLst/>
            <a:gdLst/>
            <a:ahLst/>
            <a:cxnLst/>
            <a:rect l="l" t="t" r="r" b="b"/>
            <a:pathLst>
              <a:path w="1996345" h="2149497">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tr-TR"/>
          </a:p>
        </p:txBody>
      </p:sp>
      <p:sp>
        <p:nvSpPr>
          <p:cNvPr id="12" name="Freeform 12"/>
          <p:cNvSpPr/>
          <p:nvPr/>
        </p:nvSpPr>
        <p:spPr>
          <a:xfrm>
            <a:off x="8416836" y="2708607"/>
            <a:ext cx="9485670" cy="6675540"/>
          </a:xfrm>
          <a:custGeom>
            <a:avLst/>
            <a:gdLst/>
            <a:ahLst/>
            <a:cxnLst/>
            <a:rect l="l" t="t" r="r" b="b"/>
            <a:pathLst>
              <a:path w="9485670" h="6675540">
                <a:moveTo>
                  <a:pt x="0" y="0"/>
                </a:moveTo>
                <a:lnTo>
                  <a:pt x="9485670" y="0"/>
                </a:lnTo>
                <a:lnTo>
                  <a:pt x="9485670" y="6675540"/>
                </a:lnTo>
                <a:lnTo>
                  <a:pt x="0" y="6675540"/>
                </a:lnTo>
                <a:lnTo>
                  <a:pt x="0" y="0"/>
                </a:lnTo>
                <a:close/>
              </a:path>
            </a:pathLst>
          </a:custGeom>
          <a:blipFill>
            <a:blip r:embed="rId19"/>
            <a:stretch>
              <a:fillRect/>
            </a:stretch>
          </a:blipFill>
        </p:spPr>
        <p:txBody>
          <a:bodyPr/>
          <a:lstStyle/>
          <a:p>
            <a:endParaRPr lang="tr-TR"/>
          </a:p>
        </p:txBody>
      </p:sp>
      <p:sp>
        <p:nvSpPr>
          <p:cNvPr id="13" name="TextBox 13"/>
          <p:cNvSpPr txBox="1"/>
          <p:nvPr/>
        </p:nvSpPr>
        <p:spPr>
          <a:xfrm>
            <a:off x="34747" y="2624340"/>
            <a:ext cx="8382089" cy="4983077"/>
          </a:xfrm>
          <a:prstGeom prst="rect">
            <a:avLst/>
          </a:prstGeom>
        </p:spPr>
        <p:txBody>
          <a:bodyPr lIns="0" tIns="0" rIns="0" bIns="0" rtlCol="0" anchor="t">
            <a:spAutoFit/>
          </a:bodyPr>
          <a:lstStyle/>
          <a:p>
            <a:pPr algn="l">
              <a:lnSpc>
                <a:spcPts val="5315"/>
              </a:lnSpc>
            </a:pPr>
            <a:endParaRPr/>
          </a:p>
          <a:p>
            <a:pPr marL="599436" lvl="1" indent="-299718" algn="l">
              <a:lnSpc>
                <a:spcPts val="4331"/>
              </a:lnSpc>
              <a:buFont typeface="Arial"/>
              <a:buChar char="•"/>
            </a:pPr>
            <a:r>
              <a:rPr lang="en-US" sz="2776">
                <a:solidFill>
                  <a:srgbClr val="000000"/>
                </a:solidFill>
                <a:latin typeface="DM Sans"/>
                <a:ea typeface="DM Sans"/>
                <a:cs typeface="DM Sans"/>
                <a:sym typeface="DM Sans"/>
              </a:rPr>
              <a:t>Terry Winograd tarafından geliştirilen ve basit bir blok dünyasında çalışan SHRDLU, kullanıcı komutlarını anlayabiliyor, blokları taşıyor ve sorulara yanıt verebiliyordu. Bu sistem, sınırlı bir ortamda başarılı bir dil etkileşimi sergileyebilmesine rağmen, gerçek dünyadaki karmaşık dil yapılarını işleyememesi nedeniyle yapay zekanın sınırlarını gözler önüne serdi.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tr-TR"/>
          </a:p>
        </p:txBody>
      </p:sp>
      <p:sp>
        <p:nvSpPr>
          <p:cNvPr id="3" name="TextBox 3"/>
          <p:cNvSpPr txBox="1"/>
          <p:nvPr/>
        </p:nvSpPr>
        <p:spPr>
          <a:xfrm>
            <a:off x="3028448" y="1354857"/>
            <a:ext cx="12517139" cy="1177236"/>
          </a:xfrm>
          <a:prstGeom prst="rect">
            <a:avLst/>
          </a:prstGeom>
        </p:spPr>
        <p:txBody>
          <a:bodyPr lIns="0" tIns="0" rIns="0" bIns="0" rtlCol="0" anchor="t">
            <a:spAutoFit/>
          </a:bodyPr>
          <a:lstStyle/>
          <a:p>
            <a:pPr marL="0" lvl="1" indent="0" algn="ctr">
              <a:lnSpc>
                <a:spcPts val="8730"/>
              </a:lnSpc>
              <a:spcBef>
                <a:spcPct val="0"/>
              </a:spcBef>
            </a:pPr>
            <a:r>
              <a:rPr lang="en-US" sz="9000" b="1">
                <a:solidFill>
                  <a:srgbClr val="000000"/>
                </a:solidFill>
                <a:latin typeface="DM Sans Bold"/>
                <a:ea typeface="DM Sans Bold"/>
                <a:cs typeface="DM Sans Bold"/>
                <a:sym typeface="DM Sans Bold"/>
              </a:rPr>
              <a:t>Apple Siri (2011)</a:t>
            </a:r>
          </a:p>
        </p:txBody>
      </p:sp>
      <p:sp>
        <p:nvSpPr>
          <p:cNvPr id="4" name="Freeform 4"/>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5" name="Freeform 5"/>
          <p:cNvSpPr/>
          <p:nvPr/>
        </p:nvSpPr>
        <p:spPr>
          <a:xfrm>
            <a:off x="15067219" y="8893298"/>
            <a:ext cx="4602314" cy="3618569"/>
          </a:xfrm>
          <a:custGeom>
            <a:avLst/>
            <a:gdLst/>
            <a:ahLst/>
            <a:cxnLst/>
            <a:rect l="l" t="t" r="r" b="b"/>
            <a:pathLst>
              <a:path w="4602314" h="3618569">
                <a:moveTo>
                  <a:pt x="0" y="0"/>
                </a:moveTo>
                <a:lnTo>
                  <a:pt x="4602313" y="0"/>
                </a:lnTo>
                <a:lnTo>
                  <a:pt x="4602313"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tr-TR"/>
          </a:p>
        </p:txBody>
      </p:sp>
      <p:sp>
        <p:nvSpPr>
          <p:cNvPr id="6" name="Freeform 6"/>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tr-TR"/>
          </a:p>
        </p:txBody>
      </p:sp>
      <p:sp>
        <p:nvSpPr>
          <p:cNvPr id="7" name="Freeform 7"/>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tr-TR"/>
          </a:p>
        </p:txBody>
      </p:sp>
      <p:sp>
        <p:nvSpPr>
          <p:cNvPr id="8" name="Freeform 8"/>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tr-TR"/>
          </a:p>
        </p:txBody>
      </p:sp>
      <p:sp>
        <p:nvSpPr>
          <p:cNvPr id="9" name="Freeform 9"/>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tr-TR"/>
          </a:p>
        </p:txBody>
      </p:sp>
      <p:sp>
        <p:nvSpPr>
          <p:cNvPr id="10" name="Freeform 10"/>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tr-TR"/>
          </a:p>
        </p:txBody>
      </p:sp>
      <p:sp>
        <p:nvSpPr>
          <p:cNvPr id="11" name="Freeform 11"/>
          <p:cNvSpPr/>
          <p:nvPr/>
        </p:nvSpPr>
        <p:spPr>
          <a:xfrm>
            <a:off x="15262955" y="-1072630"/>
            <a:ext cx="1996345" cy="2149497"/>
          </a:xfrm>
          <a:custGeom>
            <a:avLst/>
            <a:gdLst/>
            <a:ahLst/>
            <a:cxnLst/>
            <a:rect l="l" t="t" r="r" b="b"/>
            <a:pathLst>
              <a:path w="1996345" h="2149497">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tr-TR"/>
          </a:p>
        </p:txBody>
      </p:sp>
      <p:sp>
        <p:nvSpPr>
          <p:cNvPr id="12" name="Freeform 12"/>
          <p:cNvSpPr/>
          <p:nvPr/>
        </p:nvSpPr>
        <p:spPr>
          <a:xfrm>
            <a:off x="9044403" y="3068758"/>
            <a:ext cx="8516546" cy="4478055"/>
          </a:xfrm>
          <a:custGeom>
            <a:avLst/>
            <a:gdLst/>
            <a:ahLst/>
            <a:cxnLst/>
            <a:rect l="l" t="t" r="r" b="b"/>
            <a:pathLst>
              <a:path w="8516546" h="4478055">
                <a:moveTo>
                  <a:pt x="0" y="0"/>
                </a:moveTo>
                <a:lnTo>
                  <a:pt x="8516546" y="0"/>
                </a:lnTo>
                <a:lnTo>
                  <a:pt x="8516546" y="4478055"/>
                </a:lnTo>
                <a:lnTo>
                  <a:pt x="0" y="4478055"/>
                </a:lnTo>
                <a:lnTo>
                  <a:pt x="0" y="0"/>
                </a:lnTo>
                <a:close/>
              </a:path>
            </a:pathLst>
          </a:custGeom>
          <a:blipFill>
            <a:blip r:embed="rId19"/>
            <a:stretch>
              <a:fillRect/>
            </a:stretch>
          </a:blipFill>
        </p:spPr>
        <p:txBody>
          <a:bodyPr/>
          <a:lstStyle/>
          <a:p>
            <a:endParaRPr lang="tr-TR"/>
          </a:p>
        </p:txBody>
      </p:sp>
      <p:sp>
        <p:nvSpPr>
          <p:cNvPr id="13" name="TextBox 13"/>
          <p:cNvSpPr txBox="1"/>
          <p:nvPr/>
        </p:nvSpPr>
        <p:spPr>
          <a:xfrm>
            <a:off x="541457" y="3913168"/>
            <a:ext cx="8382089" cy="2673008"/>
          </a:xfrm>
          <a:prstGeom prst="rect">
            <a:avLst/>
          </a:prstGeom>
        </p:spPr>
        <p:txBody>
          <a:bodyPr lIns="0" tIns="0" rIns="0" bIns="0" rtlCol="0" anchor="t">
            <a:spAutoFit/>
          </a:bodyPr>
          <a:lstStyle/>
          <a:p>
            <a:pPr marL="599436" lvl="1" indent="-299718" algn="l">
              <a:lnSpc>
                <a:spcPts val="4331"/>
              </a:lnSpc>
              <a:buFont typeface="Arial"/>
              <a:buChar char="•"/>
            </a:pPr>
            <a:r>
              <a:rPr lang="en-US" sz="2776">
                <a:solidFill>
                  <a:srgbClr val="000000"/>
                </a:solidFill>
                <a:latin typeface="DM Sans"/>
                <a:ea typeface="DM Sans"/>
                <a:cs typeface="DM Sans"/>
                <a:sym typeface="DM Sans"/>
              </a:rPr>
              <a:t> Siri, kullanıcıların sesli komutlarla mesaj göndermesine, arama yapmasına ve çeşitli görevleri yerine getirmesine olanak tanıyan bir asistan olarak, Apple ekosistemine derinlemesine entegre edildi.</a:t>
            </a:r>
          </a:p>
        </p:txBody>
      </p:sp>
      <p:sp>
        <p:nvSpPr>
          <p:cNvPr id="14" name="TextBox 14"/>
          <p:cNvSpPr txBox="1"/>
          <p:nvPr/>
        </p:nvSpPr>
        <p:spPr>
          <a:xfrm>
            <a:off x="12460625" y="7706627"/>
            <a:ext cx="1684103" cy="405729"/>
          </a:xfrm>
          <a:prstGeom prst="rect">
            <a:avLst/>
          </a:prstGeom>
        </p:spPr>
        <p:txBody>
          <a:bodyPr lIns="0" tIns="0" rIns="0" bIns="0" rtlCol="0" anchor="t">
            <a:spAutoFit/>
          </a:bodyPr>
          <a:lstStyle/>
          <a:p>
            <a:pPr algn="ctr">
              <a:lnSpc>
                <a:spcPts val="3359"/>
              </a:lnSpc>
              <a:spcBef>
                <a:spcPct val="0"/>
              </a:spcBef>
            </a:pPr>
            <a:r>
              <a:rPr lang="en-US" sz="2400" b="1">
                <a:solidFill>
                  <a:srgbClr val="000000"/>
                </a:solidFill>
                <a:latin typeface="DM Sans Bold"/>
                <a:ea typeface="DM Sans Bold"/>
                <a:cs typeface="DM Sans Bold"/>
                <a:sym typeface="DM Sans Bold"/>
              </a:rPr>
              <a:t>Siri Simgesi</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tr-TR"/>
          </a:p>
        </p:txBody>
      </p:sp>
      <p:sp>
        <p:nvSpPr>
          <p:cNvPr id="3" name="TextBox 3"/>
          <p:cNvSpPr txBox="1"/>
          <p:nvPr/>
        </p:nvSpPr>
        <p:spPr>
          <a:xfrm>
            <a:off x="3028448" y="1354857"/>
            <a:ext cx="12517139" cy="1177236"/>
          </a:xfrm>
          <a:prstGeom prst="rect">
            <a:avLst/>
          </a:prstGeom>
        </p:spPr>
        <p:txBody>
          <a:bodyPr lIns="0" tIns="0" rIns="0" bIns="0" rtlCol="0" anchor="t">
            <a:spAutoFit/>
          </a:bodyPr>
          <a:lstStyle/>
          <a:p>
            <a:pPr marL="0" lvl="1" indent="0" algn="ctr">
              <a:lnSpc>
                <a:spcPts val="8730"/>
              </a:lnSpc>
              <a:spcBef>
                <a:spcPct val="0"/>
              </a:spcBef>
            </a:pPr>
            <a:r>
              <a:rPr lang="en-US" sz="9000" b="1">
                <a:solidFill>
                  <a:srgbClr val="000000"/>
                </a:solidFill>
                <a:latin typeface="DM Sans Bold"/>
                <a:ea typeface="DM Sans Bold"/>
                <a:cs typeface="DM Sans Bold"/>
                <a:sym typeface="DM Sans Bold"/>
              </a:rPr>
              <a:t>Amazon Alexa (2014)</a:t>
            </a:r>
          </a:p>
        </p:txBody>
      </p:sp>
      <p:sp>
        <p:nvSpPr>
          <p:cNvPr id="4" name="Freeform 4"/>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5" name="Freeform 5"/>
          <p:cNvSpPr/>
          <p:nvPr/>
        </p:nvSpPr>
        <p:spPr>
          <a:xfrm>
            <a:off x="15067219" y="8893298"/>
            <a:ext cx="4602314" cy="3618569"/>
          </a:xfrm>
          <a:custGeom>
            <a:avLst/>
            <a:gdLst/>
            <a:ahLst/>
            <a:cxnLst/>
            <a:rect l="l" t="t" r="r" b="b"/>
            <a:pathLst>
              <a:path w="4602314" h="3618569">
                <a:moveTo>
                  <a:pt x="0" y="0"/>
                </a:moveTo>
                <a:lnTo>
                  <a:pt x="4602313" y="0"/>
                </a:lnTo>
                <a:lnTo>
                  <a:pt x="4602313"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tr-TR"/>
          </a:p>
        </p:txBody>
      </p:sp>
      <p:sp>
        <p:nvSpPr>
          <p:cNvPr id="6" name="Freeform 6"/>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tr-TR"/>
          </a:p>
        </p:txBody>
      </p:sp>
      <p:sp>
        <p:nvSpPr>
          <p:cNvPr id="7" name="Freeform 7"/>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tr-TR"/>
          </a:p>
        </p:txBody>
      </p:sp>
      <p:sp>
        <p:nvSpPr>
          <p:cNvPr id="8" name="Freeform 8"/>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tr-TR"/>
          </a:p>
        </p:txBody>
      </p:sp>
      <p:sp>
        <p:nvSpPr>
          <p:cNvPr id="9" name="Freeform 9"/>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tr-TR"/>
          </a:p>
        </p:txBody>
      </p:sp>
      <p:sp>
        <p:nvSpPr>
          <p:cNvPr id="10" name="Freeform 10"/>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tr-TR"/>
          </a:p>
        </p:txBody>
      </p:sp>
      <p:sp>
        <p:nvSpPr>
          <p:cNvPr id="11" name="Freeform 11"/>
          <p:cNvSpPr/>
          <p:nvPr/>
        </p:nvSpPr>
        <p:spPr>
          <a:xfrm>
            <a:off x="15262955" y="-1072630"/>
            <a:ext cx="1996345" cy="2149497"/>
          </a:xfrm>
          <a:custGeom>
            <a:avLst/>
            <a:gdLst/>
            <a:ahLst/>
            <a:cxnLst/>
            <a:rect l="l" t="t" r="r" b="b"/>
            <a:pathLst>
              <a:path w="1996345" h="2149497">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tr-TR"/>
          </a:p>
        </p:txBody>
      </p:sp>
      <p:sp>
        <p:nvSpPr>
          <p:cNvPr id="12" name="Freeform 12"/>
          <p:cNvSpPr/>
          <p:nvPr/>
        </p:nvSpPr>
        <p:spPr>
          <a:xfrm>
            <a:off x="8535668" y="2748165"/>
            <a:ext cx="9651728" cy="5429097"/>
          </a:xfrm>
          <a:custGeom>
            <a:avLst/>
            <a:gdLst/>
            <a:ahLst/>
            <a:cxnLst/>
            <a:rect l="l" t="t" r="r" b="b"/>
            <a:pathLst>
              <a:path w="9651728" h="5429097">
                <a:moveTo>
                  <a:pt x="0" y="0"/>
                </a:moveTo>
                <a:lnTo>
                  <a:pt x="9651728" y="0"/>
                </a:lnTo>
                <a:lnTo>
                  <a:pt x="9651728" y="5429098"/>
                </a:lnTo>
                <a:lnTo>
                  <a:pt x="0" y="5429098"/>
                </a:lnTo>
                <a:lnTo>
                  <a:pt x="0" y="0"/>
                </a:lnTo>
                <a:close/>
              </a:path>
            </a:pathLst>
          </a:custGeom>
          <a:blipFill>
            <a:blip r:embed="rId19"/>
            <a:stretch>
              <a:fillRect/>
            </a:stretch>
          </a:blipFill>
        </p:spPr>
        <p:txBody>
          <a:bodyPr/>
          <a:lstStyle/>
          <a:p>
            <a:endParaRPr lang="tr-TR"/>
          </a:p>
        </p:txBody>
      </p:sp>
      <p:sp>
        <p:nvSpPr>
          <p:cNvPr id="13" name="TextBox 13"/>
          <p:cNvSpPr txBox="1"/>
          <p:nvPr/>
        </p:nvSpPr>
        <p:spPr>
          <a:xfrm>
            <a:off x="153578" y="3913168"/>
            <a:ext cx="8382089" cy="2673008"/>
          </a:xfrm>
          <a:prstGeom prst="rect">
            <a:avLst/>
          </a:prstGeom>
        </p:spPr>
        <p:txBody>
          <a:bodyPr lIns="0" tIns="0" rIns="0" bIns="0" rtlCol="0" anchor="t">
            <a:spAutoFit/>
          </a:bodyPr>
          <a:lstStyle/>
          <a:p>
            <a:pPr marL="599436" lvl="1" indent="-299718" algn="l">
              <a:lnSpc>
                <a:spcPts val="4331"/>
              </a:lnSpc>
              <a:buFont typeface="Arial"/>
              <a:buChar char="•"/>
            </a:pPr>
            <a:r>
              <a:rPr lang="en-US" sz="2776">
                <a:solidFill>
                  <a:srgbClr val="000000"/>
                </a:solidFill>
                <a:latin typeface="DM Sans"/>
                <a:ea typeface="DM Sans"/>
                <a:cs typeface="DM Sans"/>
                <a:sym typeface="DM Sans"/>
              </a:rPr>
              <a:t>Kullanıcıların sesli komutlarla etkileşime geçebildiği Alexa, müzik çalma, hava durumu bilgisi sağlama, alışveriş listesi oluşturma ve akıllı ev cihazlarını kontrol etme gibi çeşitli görevleri yerine getirebilir.</a:t>
            </a:r>
          </a:p>
        </p:txBody>
      </p:sp>
      <p:sp>
        <p:nvSpPr>
          <p:cNvPr id="14" name="TextBox 14"/>
          <p:cNvSpPr txBox="1"/>
          <p:nvPr/>
        </p:nvSpPr>
        <p:spPr>
          <a:xfrm>
            <a:off x="11394926" y="8215363"/>
            <a:ext cx="3933211" cy="405729"/>
          </a:xfrm>
          <a:prstGeom prst="rect">
            <a:avLst/>
          </a:prstGeom>
        </p:spPr>
        <p:txBody>
          <a:bodyPr lIns="0" tIns="0" rIns="0" bIns="0" rtlCol="0" anchor="t">
            <a:spAutoFit/>
          </a:bodyPr>
          <a:lstStyle/>
          <a:p>
            <a:pPr algn="ctr">
              <a:lnSpc>
                <a:spcPts val="3359"/>
              </a:lnSpc>
              <a:spcBef>
                <a:spcPct val="0"/>
              </a:spcBef>
            </a:pPr>
            <a:r>
              <a:rPr lang="en-US" sz="2400" b="1">
                <a:solidFill>
                  <a:srgbClr val="000000"/>
                </a:solidFill>
                <a:latin typeface="DM Sans Bold"/>
                <a:ea typeface="DM Sans Bold"/>
                <a:cs typeface="DM Sans Bold"/>
                <a:sym typeface="DM Sans Bold"/>
              </a:rPr>
              <a:t>Amazon Echo Dot fotoğrafı</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tr-TR"/>
          </a:p>
        </p:txBody>
      </p:sp>
      <p:sp>
        <p:nvSpPr>
          <p:cNvPr id="3" name="TextBox 3"/>
          <p:cNvSpPr txBox="1"/>
          <p:nvPr/>
        </p:nvSpPr>
        <p:spPr>
          <a:xfrm>
            <a:off x="2932282" y="1137372"/>
            <a:ext cx="12517139" cy="1177236"/>
          </a:xfrm>
          <a:prstGeom prst="rect">
            <a:avLst/>
          </a:prstGeom>
        </p:spPr>
        <p:txBody>
          <a:bodyPr lIns="0" tIns="0" rIns="0" bIns="0" rtlCol="0" anchor="t">
            <a:spAutoFit/>
          </a:bodyPr>
          <a:lstStyle/>
          <a:p>
            <a:pPr marL="0" lvl="1" indent="0" algn="ctr">
              <a:lnSpc>
                <a:spcPts val="8730"/>
              </a:lnSpc>
              <a:spcBef>
                <a:spcPct val="0"/>
              </a:spcBef>
            </a:pPr>
            <a:r>
              <a:rPr lang="en-US" sz="9000" b="1">
                <a:solidFill>
                  <a:srgbClr val="000000"/>
                </a:solidFill>
                <a:latin typeface="DM Sans Bold"/>
                <a:ea typeface="DM Sans Bold"/>
                <a:cs typeface="DM Sans Bold"/>
                <a:sym typeface="DM Sans Bold"/>
              </a:rPr>
              <a:t>Google Asistan (2016)</a:t>
            </a:r>
          </a:p>
        </p:txBody>
      </p:sp>
      <p:sp>
        <p:nvSpPr>
          <p:cNvPr id="4" name="Freeform 4"/>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5" name="Freeform 5"/>
          <p:cNvSpPr/>
          <p:nvPr/>
        </p:nvSpPr>
        <p:spPr>
          <a:xfrm>
            <a:off x="15067219" y="8893298"/>
            <a:ext cx="4602314" cy="3618569"/>
          </a:xfrm>
          <a:custGeom>
            <a:avLst/>
            <a:gdLst/>
            <a:ahLst/>
            <a:cxnLst/>
            <a:rect l="l" t="t" r="r" b="b"/>
            <a:pathLst>
              <a:path w="4602314" h="3618569">
                <a:moveTo>
                  <a:pt x="0" y="0"/>
                </a:moveTo>
                <a:lnTo>
                  <a:pt x="4602313" y="0"/>
                </a:lnTo>
                <a:lnTo>
                  <a:pt x="4602313"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tr-TR"/>
          </a:p>
        </p:txBody>
      </p:sp>
      <p:sp>
        <p:nvSpPr>
          <p:cNvPr id="6" name="Freeform 6"/>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tr-TR"/>
          </a:p>
        </p:txBody>
      </p:sp>
      <p:sp>
        <p:nvSpPr>
          <p:cNvPr id="7" name="Freeform 7"/>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tr-TR"/>
          </a:p>
        </p:txBody>
      </p:sp>
      <p:sp>
        <p:nvSpPr>
          <p:cNvPr id="8" name="Freeform 8"/>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tr-TR"/>
          </a:p>
        </p:txBody>
      </p:sp>
      <p:sp>
        <p:nvSpPr>
          <p:cNvPr id="9" name="Freeform 9"/>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tr-TR"/>
          </a:p>
        </p:txBody>
      </p:sp>
      <p:sp>
        <p:nvSpPr>
          <p:cNvPr id="10" name="Freeform 10"/>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tr-TR"/>
          </a:p>
        </p:txBody>
      </p:sp>
      <p:sp>
        <p:nvSpPr>
          <p:cNvPr id="11" name="Freeform 11"/>
          <p:cNvSpPr/>
          <p:nvPr/>
        </p:nvSpPr>
        <p:spPr>
          <a:xfrm>
            <a:off x="15262955" y="-1072630"/>
            <a:ext cx="1996345" cy="2149497"/>
          </a:xfrm>
          <a:custGeom>
            <a:avLst/>
            <a:gdLst/>
            <a:ahLst/>
            <a:cxnLst/>
            <a:rect l="l" t="t" r="r" b="b"/>
            <a:pathLst>
              <a:path w="1996345" h="2149497">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tr-TR"/>
          </a:p>
        </p:txBody>
      </p:sp>
      <p:sp>
        <p:nvSpPr>
          <p:cNvPr id="12" name="Freeform 12"/>
          <p:cNvSpPr/>
          <p:nvPr/>
        </p:nvSpPr>
        <p:spPr>
          <a:xfrm>
            <a:off x="9963269" y="3061092"/>
            <a:ext cx="7405107" cy="4515344"/>
          </a:xfrm>
          <a:custGeom>
            <a:avLst/>
            <a:gdLst/>
            <a:ahLst/>
            <a:cxnLst/>
            <a:rect l="l" t="t" r="r" b="b"/>
            <a:pathLst>
              <a:path w="7405107" h="4515344">
                <a:moveTo>
                  <a:pt x="0" y="0"/>
                </a:moveTo>
                <a:lnTo>
                  <a:pt x="7405106" y="0"/>
                </a:lnTo>
                <a:lnTo>
                  <a:pt x="7405106" y="4515344"/>
                </a:lnTo>
                <a:lnTo>
                  <a:pt x="0" y="4515344"/>
                </a:lnTo>
                <a:lnTo>
                  <a:pt x="0" y="0"/>
                </a:lnTo>
                <a:close/>
              </a:path>
            </a:pathLst>
          </a:custGeom>
          <a:blipFill>
            <a:blip r:embed="rId19"/>
            <a:stretch>
              <a:fillRect t="-84266" b="-50069"/>
            </a:stretch>
          </a:blipFill>
        </p:spPr>
        <p:txBody>
          <a:bodyPr/>
          <a:lstStyle/>
          <a:p>
            <a:endParaRPr lang="tr-TR"/>
          </a:p>
        </p:txBody>
      </p:sp>
      <p:sp>
        <p:nvSpPr>
          <p:cNvPr id="13" name="TextBox 13"/>
          <p:cNvSpPr txBox="1"/>
          <p:nvPr/>
        </p:nvSpPr>
        <p:spPr>
          <a:xfrm>
            <a:off x="337544" y="3589714"/>
            <a:ext cx="8382089" cy="3754887"/>
          </a:xfrm>
          <a:prstGeom prst="rect">
            <a:avLst/>
          </a:prstGeom>
        </p:spPr>
        <p:txBody>
          <a:bodyPr lIns="0" tIns="0" rIns="0" bIns="0" rtlCol="0" anchor="t">
            <a:spAutoFit/>
          </a:bodyPr>
          <a:lstStyle/>
          <a:p>
            <a:pPr marL="599436" lvl="1" indent="-299718" algn="l">
              <a:lnSpc>
                <a:spcPts val="4331"/>
              </a:lnSpc>
              <a:buFont typeface="Arial"/>
              <a:buChar char="•"/>
            </a:pPr>
            <a:r>
              <a:rPr lang="en-US" sz="2776">
                <a:solidFill>
                  <a:srgbClr val="000000"/>
                </a:solidFill>
                <a:latin typeface="DM Sans"/>
                <a:ea typeface="DM Sans"/>
                <a:cs typeface="DM Sans"/>
                <a:sym typeface="DM Sans"/>
              </a:rPr>
              <a:t>Kullanıcıların sesli veya yazılı komutlarını anlayarak bilgi sağlar, hatırlatıcılar ayarlar, takvim etkinliklerini yönetir ve akıllı ev cihazlarını kontrol eder. Android ve iOS işletim sistemlerinde, Google Home gibi akıllı hoparlörlerde ve diğer birçok Google ürününde bulunabilir.</a:t>
            </a:r>
          </a:p>
        </p:txBody>
      </p:sp>
      <p:sp>
        <p:nvSpPr>
          <p:cNvPr id="14" name="TextBox 14"/>
          <p:cNvSpPr txBox="1"/>
          <p:nvPr/>
        </p:nvSpPr>
        <p:spPr>
          <a:xfrm>
            <a:off x="10842568" y="7728375"/>
            <a:ext cx="5921104" cy="405729"/>
          </a:xfrm>
          <a:prstGeom prst="rect">
            <a:avLst/>
          </a:prstGeom>
        </p:spPr>
        <p:txBody>
          <a:bodyPr lIns="0" tIns="0" rIns="0" bIns="0" rtlCol="0" anchor="t">
            <a:spAutoFit/>
          </a:bodyPr>
          <a:lstStyle/>
          <a:p>
            <a:pPr algn="ctr">
              <a:lnSpc>
                <a:spcPts val="3359"/>
              </a:lnSpc>
              <a:spcBef>
                <a:spcPct val="0"/>
              </a:spcBef>
            </a:pPr>
            <a:r>
              <a:rPr lang="en-US" sz="2400" b="1">
                <a:solidFill>
                  <a:srgbClr val="000000"/>
                </a:solidFill>
                <a:latin typeface="DM Sans Bold"/>
                <a:ea typeface="DM Sans Bold"/>
                <a:cs typeface="DM Sans Bold"/>
                <a:sym typeface="DM Sans Bold"/>
              </a:rPr>
              <a:t>Google Asistan arayüzünden bir görüntü</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tr-TR"/>
          </a:p>
        </p:txBody>
      </p:sp>
      <p:sp>
        <p:nvSpPr>
          <p:cNvPr id="3" name="TextBox 3"/>
          <p:cNvSpPr txBox="1"/>
          <p:nvPr/>
        </p:nvSpPr>
        <p:spPr>
          <a:xfrm>
            <a:off x="2932282" y="1061253"/>
            <a:ext cx="12517139" cy="1177236"/>
          </a:xfrm>
          <a:prstGeom prst="rect">
            <a:avLst/>
          </a:prstGeom>
        </p:spPr>
        <p:txBody>
          <a:bodyPr lIns="0" tIns="0" rIns="0" bIns="0" rtlCol="0" anchor="t">
            <a:spAutoFit/>
          </a:bodyPr>
          <a:lstStyle/>
          <a:p>
            <a:pPr marL="0" lvl="1" indent="0" algn="ctr">
              <a:lnSpc>
                <a:spcPts val="8730"/>
              </a:lnSpc>
              <a:spcBef>
                <a:spcPct val="0"/>
              </a:spcBef>
            </a:pPr>
            <a:r>
              <a:rPr lang="en-US" sz="9000" b="1">
                <a:solidFill>
                  <a:srgbClr val="000000"/>
                </a:solidFill>
                <a:latin typeface="DM Sans Bold"/>
                <a:ea typeface="DM Sans Bold"/>
                <a:cs typeface="DM Sans Bold"/>
                <a:sym typeface="DM Sans Bold"/>
              </a:rPr>
              <a:t>ChatGPT</a:t>
            </a:r>
          </a:p>
        </p:txBody>
      </p:sp>
      <p:sp>
        <p:nvSpPr>
          <p:cNvPr id="4" name="Freeform 4"/>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5" name="Freeform 5"/>
          <p:cNvSpPr/>
          <p:nvPr/>
        </p:nvSpPr>
        <p:spPr>
          <a:xfrm>
            <a:off x="15067219" y="8893298"/>
            <a:ext cx="4602314" cy="3618569"/>
          </a:xfrm>
          <a:custGeom>
            <a:avLst/>
            <a:gdLst/>
            <a:ahLst/>
            <a:cxnLst/>
            <a:rect l="l" t="t" r="r" b="b"/>
            <a:pathLst>
              <a:path w="4602314" h="3618569">
                <a:moveTo>
                  <a:pt x="0" y="0"/>
                </a:moveTo>
                <a:lnTo>
                  <a:pt x="4602313" y="0"/>
                </a:lnTo>
                <a:lnTo>
                  <a:pt x="4602313"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tr-TR"/>
          </a:p>
        </p:txBody>
      </p:sp>
      <p:sp>
        <p:nvSpPr>
          <p:cNvPr id="6" name="Freeform 6"/>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tr-TR"/>
          </a:p>
        </p:txBody>
      </p:sp>
      <p:sp>
        <p:nvSpPr>
          <p:cNvPr id="7" name="Freeform 7"/>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tr-TR"/>
          </a:p>
        </p:txBody>
      </p:sp>
      <p:sp>
        <p:nvSpPr>
          <p:cNvPr id="8" name="Freeform 8"/>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tr-TR"/>
          </a:p>
        </p:txBody>
      </p:sp>
      <p:sp>
        <p:nvSpPr>
          <p:cNvPr id="9" name="Freeform 9"/>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tr-TR"/>
          </a:p>
        </p:txBody>
      </p:sp>
      <p:sp>
        <p:nvSpPr>
          <p:cNvPr id="10" name="Freeform 10"/>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tr-TR"/>
          </a:p>
        </p:txBody>
      </p:sp>
      <p:sp>
        <p:nvSpPr>
          <p:cNvPr id="11" name="Freeform 11"/>
          <p:cNvSpPr/>
          <p:nvPr/>
        </p:nvSpPr>
        <p:spPr>
          <a:xfrm>
            <a:off x="15262955" y="-1072630"/>
            <a:ext cx="1996345" cy="2149497"/>
          </a:xfrm>
          <a:custGeom>
            <a:avLst/>
            <a:gdLst/>
            <a:ahLst/>
            <a:cxnLst/>
            <a:rect l="l" t="t" r="r" b="b"/>
            <a:pathLst>
              <a:path w="1996345" h="2149497">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tr-TR"/>
          </a:p>
        </p:txBody>
      </p:sp>
      <p:sp>
        <p:nvSpPr>
          <p:cNvPr id="12" name="Freeform 12"/>
          <p:cNvSpPr/>
          <p:nvPr/>
        </p:nvSpPr>
        <p:spPr>
          <a:xfrm>
            <a:off x="9144000" y="2415027"/>
            <a:ext cx="8849483" cy="5807473"/>
          </a:xfrm>
          <a:custGeom>
            <a:avLst/>
            <a:gdLst/>
            <a:ahLst/>
            <a:cxnLst/>
            <a:rect l="l" t="t" r="r" b="b"/>
            <a:pathLst>
              <a:path w="8849483" h="5807473">
                <a:moveTo>
                  <a:pt x="0" y="0"/>
                </a:moveTo>
                <a:lnTo>
                  <a:pt x="8849483" y="0"/>
                </a:lnTo>
                <a:lnTo>
                  <a:pt x="8849483" y="5807474"/>
                </a:lnTo>
                <a:lnTo>
                  <a:pt x="0" y="5807474"/>
                </a:lnTo>
                <a:lnTo>
                  <a:pt x="0" y="0"/>
                </a:lnTo>
                <a:close/>
              </a:path>
            </a:pathLst>
          </a:custGeom>
          <a:blipFill>
            <a:blip r:embed="rId19"/>
            <a:stretch>
              <a:fillRect/>
            </a:stretch>
          </a:blipFill>
        </p:spPr>
        <p:txBody>
          <a:bodyPr/>
          <a:lstStyle/>
          <a:p>
            <a:endParaRPr lang="tr-TR"/>
          </a:p>
        </p:txBody>
      </p:sp>
      <p:sp>
        <p:nvSpPr>
          <p:cNvPr id="13" name="TextBox 13"/>
          <p:cNvSpPr txBox="1"/>
          <p:nvPr/>
        </p:nvSpPr>
        <p:spPr>
          <a:xfrm>
            <a:off x="263106" y="2936338"/>
            <a:ext cx="8382089" cy="4836765"/>
          </a:xfrm>
          <a:prstGeom prst="rect">
            <a:avLst/>
          </a:prstGeom>
        </p:spPr>
        <p:txBody>
          <a:bodyPr lIns="0" tIns="0" rIns="0" bIns="0" rtlCol="0" anchor="t">
            <a:spAutoFit/>
          </a:bodyPr>
          <a:lstStyle/>
          <a:p>
            <a:pPr marL="599436" lvl="1" indent="-299718" algn="l">
              <a:lnSpc>
                <a:spcPts val="4331"/>
              </a:lnSpc>
              <a:buFont typeface="Arial"/>
              <a:buChar char="•"/>
            </a:pPr>
            <a:r>
              <a:rPr lang="en-US" sz="2776">
                <a:solidFill>
                  <a:srgbClr val="000000"/>
                </a:solidFill>
                <a:latin typeface="DM Sans"/>
                <a:ea typeface="DM Sans"/>
                <a:cs typeface="DM Sans"/>
                <a:sym typeface="DM Sans"/>
              </a:rPr>
              <a:t>Gelişmiş Ses Modu, kullanıcıların sesli komutlarını algılayarak yanıt verir ve sesli geri bildirim sunar. Bu sayede, kullanıcılar ChatGPT ile tıpkı bir insanla konuşur gibi sesli iletişim kurabilirler. </a:t>
            </a:r>
          </a:p>
          <a:p>
            <a:pPr algn="l">
              <a:lnSpc>
                <a:spcPts val="4331"/>
              </a:lnSpc>
            </a:pPr>
            <a:endParaRPr lang="en-US" sz="2776">
              <a:solidFill>
                <a:srgbClr val="000000"/>
              </a:solidFill>
              <a:latin typeface="DM Sans"/>
              <a:ea typeface="DM Sans"/>
              <a:cs typeface="DM Sans"/>
              <a:sym typeface="DM Sans"/>
            </a:endParaRPr>
          </a:p>
          <a:p>
            <a:pPr marL="599436" lvl="1" indent="-299718" algn="l">
              <a:lnSpc>
                <a:spcPts val="4331"/>
              </a:lnSpc>
              <a:buFont typeface="Arial"/>
              <a:buChar char="•"/>
            </a:pPr>
            <a:r>
              <a:rPr lang="en-US" sz="2776">
                <a:solidFill>
                  <a:srgbClr val="000000"/>
                </a:solidFill>
                <a:latin typeface="DM Sans"/>
                <a:ea typeface="DM Sans"/>
                <a:cs typeface="DM Sans"/>
                <a:sym typeface="DM Sans"/>
              </a:rPr>
              <a:t>Kullanıcılar, ChatGPT'nin yanıtlarını ve davranışlarını kendi ihtiyaçlarına göre özelleştirebilirler. </a:t>
            </a:r>
          </a:p>
        </p:txBody>
      </p:sp>
      <p:sp>
        <p:nvSpPr>
          <p:cNvPr id="14" name="TextBox 14"/>
          <p:cNvSpPr txBox="1"/>
          <p:nvPr/>
        </p:nvSpPr>
        <p:spPr>
          <a:xfrm>
            <a:off x="10819791" y="8355851"/>
            <a:ext cx="5441336" cy="405729"/>
          </a:xfrm>
          <a:prstGeom prst="rect">
            <a:avLst/>
          </a:prstGeom>
        </p:spPr>
        <p:txBody>
          <a:bodyPr lIns="0" tIns="0" rIns="0" bIns="0" rtlCol="0" anchor="t">
            <a:spAutoFit/>
          </a:bodyPr>
          <a:lstStyle/>
          <a:p>
            <a:pPr algn="ctr">
              <a:lnSpc>
                <a:spcPts val="3359"/>
              </a:lnSpc>
              <a:spcBef>
                <a:spcPct val="0"/>
              </a:spcBef>
            </a:pPr>
            <a:r>
              <a:rPr lang="en-US" sz="2400" b="1">
                <a:solidFill>
                  <a:srgbClr val="000000"/>
                </a:solidFill>
                <a:latin typeface="DM Sans Bold"/>
                <a:ea typeface="DM Sans Bold"/>
                <a:cs typeface="DM Sans Bold"/>
                <a:sym typeface="DM Sans Bold"/>
              </a:rPr>
              <a:t>ChatGPT Gelişmiş Ses Modu Arayüzü</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000500" y="-4000500"/>
            <a:ext cx="10287000" cy="18288000"/>
          </a:xfrm>
          <a:custGeom>
            <a:avLst/>
            <a:gdLst/>
            <a:ahLst/>
            <a:cxnLst/>
            <a:rect l="l" t="t" r="r" b="b"/>
            <a:pathLst>
              <a:path w="10287000" h="18288000">
                <a:moveTo>
                  <a:pt x="10287000" y="0"/>
                </a:moveTo>
                <a:lnTo>
                  <a:pt x="10287000" y="18288000"/>
                </a:lnTo>
                <a:lnTo>
                  <a:pt x="0" y="18288000"/>
                </a:lnTo>
                <a:lnTo>
                  <a:pt x="0" y="0"/>
                </a:lnTo>
                <a:lnTo>
                  <a:pt x="10287000" y="0"/>
                </a:lnTo>
                <a:close/>
              </a:path>
            </a:pathLst>
          </a:custGeom>
          <a:blipFill>
            <a:blip r:embed="rId2"/>
            <a:stretch>
              <a:fillRect l="-71867" t="-3631" r="-74156" b="-2747"/>
            </a:stretch>
          </a:blipFill>
        </p:spPr>
        <p:txBody>
          <a:bodyPr/>
          <a:lstStyle/>
          <a:p>
            <a:endParaRPr lang="tr-TR"/>
          </a:p>
        </p:txBody>
      </p:sp>
      <p:sp>
        <p:nvSpPr>
          <p:cNvPr id="3" name="TextBox 3"/>
          <p:cNvSpPr txBox="1"/>
          <p:nvPr/>
        </p:nvSpPr>
        <p:spPr>
          <a:xfrm>
            <a:off x="909671" y="1484712"/>
            <a:ext cx="10326149" cy="1877858"/>
          </a:xfrm>
          <a:prstGeom prst="rect">
            <a:avLst/>
          </a:prstGeom>
        </p:spPr>
        <p:txBody>
          <a:bodyPr lIns="0" tIns="0" rIns="0" bIns="0" rtlCol="0" anchor="t">
            <a:spAutoFit/>
          </a:bodyPr>
          <a:lstStyle/>
          <a:p>
            <a:pPr marL="0" lvl="1" indent="0" algn="ctr">
              <a:lnSpc>
                <a:spcPts val="7201"/>
              </a:lnSpc>
              <a:spcBef>
                <a:spcPct val="0"/>
              </a:spcBef>
            </a:pPr>
            <a:r>
              <a:rPr lang="en-US" sz="7424" b="1">
                <a:solidFill>
                  <a:srgbClr val="000000"/>
                </a:solidFill>
                <a:latin typeface="DM Sans Bold"/>
                <a:ea typeface="DM Sans Bold"/>
                <a:cs typeface="DM Sans Bold"/>
                <a:sym typeface="DM Sans Bold"/>
              </a:rPr>
              <a:t>Bilim Kurgu ve Kişisel Asistanlar</a:t>
            </a:r>
          </a:p>
        </p:txBody>
      </p:sp>
      <p:sp>
        <p:nvSpPr>
          <p:cNvPr id="4" name="Freeform 4"/>
          <p:cNvSpPr/>
          <p:nvPr/>
        </p:nvSpPr>
        <p:spPr>
          <a:xfrm>
            <a:off x="-1573240" y="8893298"/>
            <a:ext cx="4051334" cy="2765036"/>
          </a:xfrm>
          <a:custGeom>
            <a:avLst/>
            <a:gdLst/>
            <a:ahLst/>
            <a:cxnLst/>
            <a:rect l="l" t="t" r="r" b="b"/>
            <a:pathLst>
              <a:path w="4051334" h="2765036">
                <a:moveTo>
                  <a:pt x="0" y="0"/>
                </a:moveTo>
                <a:lnTo>
                  <a:pt x="4051334" y="0"/>
                </a:lnTo>
                <a:lnTo>
                  <a:pt x="4051334" y="2765036"/>
                </a:lnTo>
                <a:lnTo>
                  <a:pt x="0" y="276503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tr-TR"/>
          </a:p>
        </p:txBody>
      </p:sp>
      <p:sp>
        <p:nvSpPr>
          <p:cNvPr id="5" name="Freeform 5"/>
          <p:cNvSpPr/>
          <p:nvPr/>
        </p:nvSpPr>
        <p:spPr>
          <a:xfrm>
            <a:off x="15067219" y="8893298"/>
            <a:ext cx="4602314" cy="3618569"/>
          </a:xfrm>
          <a:custGeom>
            <a:avLst/>
            <a:gdLst/>
            <a:ahLst/>
            <a:cxnLst/>
            <a:rect l="l" t="t" r="r" b="b"/>
            <a:pathLst>
              <a:path w="4602314" h="3618569">
                <a:moveTo>
                  <a:pt x="0" y="0"/>
                </a:moveTo>
                <a:lnTo>
                  <a:pt x="4602313" y="0"/>
                </a:lnTo>
                <a:lnTo>
                  <a:pt x="4602313" y="3618569"/>
                </a:lnTo>
                <a:lnTo>
                  <a:pt x="0" y="3618569"/>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tr-TR"/>
          </a:p>
        </p:txBody>
      </p:sp>
      <p:sp>
        <p:nvSpPr>
          <p:cNvPr id="6" name="Freeform 6"/>
          <p:cNvSpPr/>
          <p:nvPr/>
        </p:nvSpPr>
        <p:spPr>
          <a:xfrm>
            <a:off x="-674156" y="-1322787"/>
            <a:ext cx="4224468" cy="2645573"/>
          </a:xfrm>
          <a:custGeom>
            <a:avLst/>
            <a:gdLst/>
            <a:ahLst/>
            <a:cxnLst/>
            <a:rect l="l" t="t" r="r" b="b"/>
            <a:pathLst>
              <a:path w="4224468" h="2645573">
                <a:moveTo>
                  <a:pt x="0" y="0"/>
                </a:moveTo>
                <a:lnTo>
                  <a:pt x="4224468" y="0"/>
                </a:lnTo>
                <a:lnTo>
                  <a:pt x="4224468" y="2645574"/>
                </a:lnTo>
                <a:lnTo>
                  <a:pt x="0" y="2645574"/>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tr-TR"/>
          </a:p>
        </p:txBody>
      </p:sp>
      <p:sp>
        <p:nvSpPr>
          <p:cNvPr id="7" name="Freeform 7"/>
          <p:cNvSpPr/>
          <p:nvPr/>
        </p:nvSpPr>
        <p:spPr>
          <a:xfrm>
            <a:off x="11101574" y="9560661"/>
            <a:ext cx="3169280" cy="2226419"/>
          </a:xfrm>
          <a:custGeom>
            <a:avLst/>
            <a:gdLst/>
            <a:ahLst/>
            <a:cxnLst/>
            <a:rect l="l" t="t" r="r" b="b"/>
            <a:pathLst>
              <a:path w="3169280" h="2226419">
                <a:moveTo>
                  <a:pt x="0" y="0"/>
                </a:moveTo>
                <a:lnTo>
                  <a:pt x="3169280" y="0"/>
                </a:lnTo>
                <a:lnTo>
                  <a:pt x="3169280" y="2226419"/>
                </a:lnTo>
                <a:lnTo>
                  <a:pt x="0" y="2226419"/>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tr-TR"/>
          </a:p>
        </p:txBody>
      </p:sp>
      <p:sp>
        <p:nvSpPr>
          <p:cNvPr id="8" name="Freeform 8"/>
          <p:cNvSpPr/>
          <p:nvPr/>
        </p:nvSpPr>
        <p:spPr>
          <a:xfrm>
            <a:off x="9653627" y="-3037933"/>
            <a:ext cx="5493058" cy="4114800"/>
          </a:xfrm>
          <a:custGeom>
            <a:avLst/>
            <a:gdLst/>
            <a:ahLst/>
            <a:cxnLst/>
            <a:rect l="l" t="t" r="r" b="b"/>
            <a:pathLst>
              <a:path w="5493058" h="4114800">
                <a:moveTo>
                  <a:pt x="0" y="0"/>
                </a:moveTo>
                <a:lnTo>
                  <a:pt x="5493058" y="0"/>
                </a:lnTo>
                <a:lnTo>
                  <a:pt x="5493058" y="4114800"/>
                </a:lnTo>
                <a:lnTo>
                  <a:pt x="0" y="4114800"/>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tr-TR"/>
          </a:p>
        </p:txBody>
      </p:sp>
      <p:sp>
        <p:nvSpPr>
          <p:cNvPr id="9" name="Freeform 9"/>
          <p:cNvSpPr/>
          <p:nvPr/>
        </p:nvSpPr>
        <p:spPr>
          <a:xfrm rot="-5400000">
            <a:off x="4745771" y="-1877331"/>
            <a:ext cx="2892762" cy="2919301"/>
          </a:xfrm>
          <a:custGeom>
            <a:avLst/>
            <a:gdLst/>
            <a:ahLst/>
            <a:cxnLst/>
            <a:rect l="l" t="t" r="r" b="b"/>
            <a:pathLst>
              <a:path w="2892762" h="2919301">
                <a:moveTo>
                  <a:pt x="0" y="0"/>
                </a:moveTo>
                <a:lnTo>
                  <a:pt x="2892761" y="0"/>
                </a:lnTo>
                <a:lnTo>
                  <a:pt x="2892761" y="2919301"/>
                </a:lnTo>
                <a:lnTo>
                  <a:pt x="0" y="2919301"/>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tr-TR"/>
          </a:p>
        </p:txBody>
      </p:sp>
      <p:sp>
        <p:nvSpPr>
          <p:cNvPr id="10" name="Freeform 10"/>
          <p:cNvSpPr/>
          <p:nvPr/>
        </p:nvSpPr>
        <p:spPr>
          <a:xfrm>
            <a:off x="2932282" y="9271808"/>
            <a:ext cx="2587020" cy="2386526"/>
          </a:xfrm>
          <a:custGeom>
            <a:avLst/>
            <a:gdLst/>
            <a:ahLst/>
            <a:cxnLst/>
            <a:rect l="l" t="t" r="r" b="b"/>
            <a:pathLst>
              <a:path w="2587020" h="2386526">
                <a:moveTo>
                  <a:pt x="0" y="0"/>
                </a:moveTo>
                <a:lnTo>
                  <a:pt x="2587020" y="0"/>
                </a:lnTo>
                <a:lnTo>
                  <a:pt x="2587020" y="2386526"/>
                </a:lnTo>
                <a:lnTo>
                  <a:pt x="0" y="2386526"/>
                </a:lnTo>
                <a:lnTo>
                  <a:pt x="0" y="0"/>
                </a:lnTo>
                <a:close/>
              </a:path>
            </a:pathLst>
          </a:custGeom>
          <a:blipFill>
            <a:blip r:embed="rId15">
              <a:extLst>
                <a:ext uri="{96DAC541-7B7A-43D3-8B79-37D633B846F1}">
                  <asvg:svgBlip xmlns:asvg="http://schemas.microsoft.com/office/drawing/2016/SVG/main" r:embed="rId16"/>
                </a:ext>
              </a:extLst>
            </a:blip>
            <a:stretch>
              <a:fillRect/>
            </a:stretch>
          </a:blipFill>
          <a:ln cap="sq">
            <a:noFill/>
            <a:prstDash val="solid"/>
            <a:miter/>
          </a:ln>
        </p:spPr>
        <p:txBody>
          <a:bodyPr/>
          <a:lstStyle/>
          <a:p>
            <a:endParaRPr lang="tr-TR"/>
          </a:p>
        </p:txBody>
      </p:sp>
      <p:sp>
        <p:nvSpPr>
          <p:cNvPr id="11" name="Freeform 11"/>
          <p:cNvSpPr/>
          <p:nvPr/>
        </p:nvSpPr>
        <p:spPr>
          <a:xfrm>
            <a:off x="15262955" y="-1072630"/>
            <a:ext cx="1996345" cy="2149497"/>
          </a:xfrm>
          <a:custGeom>
            <a:avLst/>
            <a:gdLst/>
            <a:ahLst/>
            <a:cxnLst/>
            <a:rect l="l" t="t" r="r" b="b"/>
            <a:pathLst>
              <a:path w="1996345" h="2149497">
                <a:moveTo>
                  <a:pt x="0" y="0"/>
                </a:moveTo>
                <a:lnTo>
                  <a:pt x="1996345" y="0"/>
                </a:lnTo>
                <a:lnTo>
                  <a:pt x="1996345" y="2149497"/>
                </a:lnTo>
                <a:lnTo>
                  <a:pt x="0" y="2149497"/>
                </a:lnTo>
                <a:lnTo>
                  <a:pt x="0" y="0"/>
                </a:lnTo>
                <a:close/>
              </a:path>
            </a:pathLst>
          </a:custGeom>
          <a:blipFill>
            <a:blip r:embed="rId17">
              <a:extLst>
                <a:ext uri="{96DAC541-7B7A-43D3-8B79-37D633B846F1}">
                  <asvg:svgBlip xmlns:asvg="http://schemas.microsoft.com/office/drawing/2016/SVG/main" r:embed="rId18"/>
                </a:ext>
              </a:extLst>
            </a:blip>
            <a:stretch>
              <a:fillRect/>
            </a:stretch>
          </a:blipFill>
          <a:ln cap="sq">
            <a:noFill/>
            <a:prstDash val="solid"/>
            <a:miter/>
          </a:ln>
        </p:spPr>
        <p:txBody>
          <a:bodyPr/>
          <a:lstStyle/>
          <a:p>
            <a:endParaRPr lang="tr-TR"/>
          </a:p>
        </p:txBody>
      </p:sp>
      <p:sp>
        <p:nvSpPr>
          <p:cNvPr id="12" name="Freeform 12"/>
          <p:cNvSpPr/>
          <p:nvPr/>
        </p:nvSpPr>
        <p:spPr>
          <a:xfrm>
            <a:off x="9950077" y="2598203"/>
            <a:ext cx="1844448" cy="5441122"/>
          </a:xfrm>
          <a:custGeom>
            <a:avLst/>
            <a:gdLst/>
            <a:ahLst/>
            <a:cxnLst/>
            <a:rect l="l" t="t" r="r" b="b"/>
            <a:pathLst>
              <a:path w="1844448" h="5441122">
                <a:moveTo>
                  <a:pt x="0" y="0"/>
                </a:moveTo>
                <a:lnTo>
                  <a:pt x="1844448" y="0"/>
                </a:lnTo>
                <a:lnTo>
                  <a:pt x="1844448" y="5441122"/>
                </a:lnTo>
                <a:lnTo>
                  <a:pt x="0" y="5441122"/>
                </a:lnTo>
                <a:lnTo>
                  <a:pt x="0" y="0"/>
                </a:lnTo>
                <a:close/>
              </a:path>
            </a:pathLst>
          </a:custGeom>
          <a:blipFill>
            <a:blip r:embed="rId19"/>
            <a:stretch>
              <a:fillRect/>
            </a:stretch>
          </a:blipFill>
        </p:spPr>
        <p:txBody>
          <a:bodyPr/>
          <a:lstStyle/>
          <a:p>
            <a:endParaRPr lang="tr-TR"/>
          </a:p>
        </p:txBody>
      </p:sp>
      <p:sp>
        <p:nvSpPr>
          <p:cNvPr id="13" name="Freeform 13"/>
          <p:cNvSpPr/>
          <p:nvPr/>
        </p:nvSpPr>
        <p:spPr>
          <a:xfrm>
            <a:off x="12433712" y="2598203"/>
            <a:ext cx="5522538" cy="5441122"/>
          </a:xfrm>
          <a:custGeom>
            <a:avLst/>
            <a:gdLst/>
            <a:ahLst/>
            <a:cxnLst/>
            <a:rect l="l" t="t" r="r" b="b"/>
            <a:pathLst>
              <a:path w="5522538" h="5441122">
                <a:moveTo>
                  <a:pt x="0" y="0"/>
                </a:moveTo>
                <a:lnTo>
                  <a:pt x="5522538" y="0"/>
                </a:lnTo>
                <a:lnTo>
                  <a:pt x="5522538" y="5441122"/>
                </a:lnTo>
                <a:lnTo>
                  <a:pt x="0" y="5441122"/>
                </a:lnTo>
                <a:lnTo>
                  <a:pt x="0" y="0"/>
                </a:lnTo>
                <a:close/>
              </a:path>
            </a:pathLst>
          </a:custGeom>
          <a:blipFill>
            <a:blip r:embed="rId20"/>
            <a:stretch>
              <a:fillRect b="-1496"/>
            </a:stretch>
          </a:blipFill>
        </p:spPr>
        <p:txBody>
          <a:bodyPr/>
          <a:lstStyle/>
          <a:p>
            <a:endParaRPr lang="tr-TR"/>
          </a:p>
        </p:txBody>
      </p:sp>
      <p:sp>
        <p:nvSpPr>
          <p:cNvPr id="14" name="TextBox 14"/>
          <p:cNvSpPr txBox="1"/>
          <p:nvPr/>
        </p:nvSpPr>
        <p:spPr>
          <a:xfrm>
            <a:off x="1028700" y="3754452"/>
            <a:ext cx="8436461" cy="2682845"/>
          </a:xfrm>
          <a:prstGeom prst="rect">
            <a:avLst/>
          </a:prstGeom>
        </p:spPr>
        <p:txBody>
          <a:bodyPr lIns="0" tIns="0" rIns="0" bIns="0" rtlCol="0" anchor="t">
            <a:spAutoFit/>
          </a:bodyPr>
          <a:lstStyle/>
          <a:p>
            <a:pPr marL="599437" lvl="1" indent="-299718" algn="l">
              <a:lnSpc>
                <a:spcPts val="4331"/>
              </a:lnSpc>
              <a:buFont typeface="Arial"/>
              <a:buChar char="•"/>
            </a:pPr>
            <a:r>
              <a:rPr lang="en-US" sz="2776">
                <a:solidFill>
                  <a:srgbClr val="000000"/>
                </a:solidFill>
                <a:latin typeface="DM Sans"/>
                <a:ea typeface="DM Sans"/>
                <a:cs typeface="DM Sans"/>
                <a:sym typeface="DM Sans"/>
              </a:rPr>
              <a:t>HAL 9000 </a:t>
            </a:r>
          </a:p>
          <a:p>
            <a:pPr algn="l">
              <a:lnSpc>
                <a:spcPts val="4331"/>
              </a:lnSpc>
            </a:pPr>
            <a:r>
              <a:rPr lang="en-US" sz="2776">
                <a:solidFill>
                  <a:srgbClr val="000000"/>
                </a:solidFill>
                <a:latin typeface="DM Sans"/>
                <a:ea typeface="DM Sans"/>
                <a:cs typeface="DM Sans"/>
                <a:sym typeface="DM Sans"/>
              </a:rPr>
              <a:t>(Heuristically Programmed Algorithmic Computer)</a:t>
            </a:r>
          </a:p>
          <a:p>
            <a:pPr algn="l">
              <a:lnSpc>
                <a:spcPts val="4331"/>
              </a:lnSpc>
            </a:pPr>
            <a:endParaRPr lang="en-US" sz="2776">
              <a:solidFill>
                <a:srgbClr val="000000"/>
              </a:solidFill>
              <a:latin typeface="DM Sans"/>
              <a:ea typeface="DM Sans"/>
              <a:cs typeface="DM Sans"/>
              <a:sym typeface="DM Sans"/>
            </a:endParaRPr>
          </a:p>
          <a:p>
            <a:pPr marL="599437" lvl="1" indent="-299718" algn="l">
              <a:lnSpc>
                <a:spcPts val="4331"/>
              </a:lnSpc>
              <a:buFont typeface="Arial"/>
              <a:buChar char="•"/>
            </a:pPr>
            <a:r>
              <a:rPr lang="en-US" sz="2776">
                <a:solidFill>
                  <a:srgbClr val="000000"/>
                </a:solidFill>
                <a:latin typeface="DM Sans"/>
                <a:ea typeface="DM Sans"/>
                <a:cs typeface="DM Sans"/>
                <a:sym typeface="DM Sans"/>
              </a:rPr>
              <a:t>J.A.R.V.I.S </a:t>
            </a:r>
          </a:p>
          <a:p>
            <a:pPr algn="l">
              <a:lnSpc>
                <a:spcPts val="4331"/>
              </a:lnSpc>
            </a:pPr>
            <a:r>
              <a:rPr lang="en-US" sz="2776">
                <a:solidFill>
                  <a:srgbClr val="000000"/>
                </a:solidFill>
                <a:latin typeface="DM Sans"/>
                <a:ea typeface="DM Sans"/>
                <a:cs typeface="DM Sans"/>
                <a:sym typeface="DM Sans"/>
              </a:rPr>
              <a:t>(Just a Rather Very Intelligent System)</a:t>
            </a:r>
          </a:p>
        </p:txBody>
      </p:sp>
      <p:sp>
        <p:nvSpPr>
          <p:cNvPr id="15" name="TextBox 15"/>
          <p:cNvSpPr txBox="1"/>
          <p:nvPr/>
        </p:nvSpPr>
        <p:spPr>
          <a:xfrm>
            <a:off x="9950077" y="8163078"/>
            <a:ext cx="1844448" cy="511217"/>
          </a:xfrm>
          <a:prstGeom prst="rect">
            <a:avLst/>
          </a:prstGeom>
        </p:spPr>
        <p:txBody>
          <a:bodyPr lIns="0" tIns="0" rIns="0" bIns="0" rtlCol="0" anchor="t">
            <a:spAutoFit/>
          </a:bodyPr>
          <a:lstStyle/>
          <a:p>
            <a:pPr algn="l">
              <a:lnSpc>
                <a:spcPts val="4331"/>
              </a:lnSpc>
            </a:pPr>
            <a:r>
              <a:rPr lang="en-US" sz="2776">
                <a:solidFill>
                  <a:srgbClr val="000000"/>
                </a:solidFill>
                <a:latin typeface="DM Sans"/>
                <a:ea typeface="DM Sans"/>
                <a:cs typeface="DM Sans"/>
                <a:sym typeface="DM Sans"/>
              </a:rPr>
              <a:t>HAL 9000</a:t>
            </a:r>
          </a:p>
        </p:txBody>
      </p:sp>
      <p:sp>
        <p:nvSpPr>
          <p:cNvPr id="16" name="TextBox 16"/>
          <p:cNvSpPr txBox="1"/>
          <p:nvPr/>
        </p:nvSpPr>
        <p:spPr>
          <a:xfrm>
            <a:off x="14272757" y="8163078"/>
            <a:ext cx="1844448" cy="511217"/>
          </a:xfrm>
          <a:prstGeom prst="rect">
            <a:avLst/>
          </a:prstGeom>
        </p:spPr>
        <p:txBody>
          <a:bodyPr lIns="0" tIns="0" rIns="0" bIns="0" rtlCol="0" anchor="t">
            <a:spAutoFit/>
          </a:bodyPr>
          <a:lstStyle/>
          <a:p>
            <a:pPr algn="l">
              <a:lnSpc>
                <a:spcPts val="4331"/>
              </a:lnSpc>
            </a:pPr>
            <a:r>
              <a:rPr lang="en-US" sz="2776">
                <a:solidFill>
                  <a:srgbClr val="000000"/>
                </a:solidFill>
                <a:latin typeface="DM Sans"/>
                <a:ea typeface="DM Sans"/>
                <a:cs typeface="DM Sans"/>
                <a:sym typeface="DM Sans"/>
              </a:rPr>
              <a:t>J.A.R.V.I.S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1116</Words>
  <Application>Microsoft Office PowerPoint</Application>
  <PresentationFormat>Custom</PresentationFormat>
  <Paragraphs>125</Paragraphs>
  <Slides>39</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39</vt:i4>
      </vt:variant>
    </vt:vector>
  </HeadingPairs>
  <TitlesOfParts>
    <vt:vector size="44" baseType="lpstr">
      <vt:lpstr>DM Sans Bold</vt:lpstr>
      <vt:lpstr>DM Sans</vt:lpstr>
      <vt:lpstr>Arial</vt:lpstr>
      <vt:lpstr>Calibri</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RAG ile Kişisel Asistan Eğitimi</dc:title>
  <cp:lastModifiedBy>Lokman EFE</cp:lastModifiedBy>
  <cp:revision>2</cp:revision>
  <dcterms:created xsi:type="dcterms:W3CDTF">2006-08-16T00:00:00Z</dcterms:created>
  <dcterms:modified xsi:type="dcterms:W3CDTF">2024-11-25T00:46:29Z</dcterms:modified>
  <dc:identifier>DAGXD6f-Cg8</dc:identifier>
</cp:coreProperties>
</file>